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7" r:id="rId3"/>
    <p:sldId id="260" r:id="rId4"/>
    <p:sldId id="261" r:id="rId5"/>
    <p:sldId id="262" r:id="rId6"/>
    <p:sldId id="259"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6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3" autoAdjust="0"/>
    <p:restoredTop sz="94660"/>
  </p:normalViewPr>
  <p:slideViewPr>
    <p:cSldViewPr snapToGrid="0">
      <p:cViewPr varScale="1">
        <p:scale>
          <a:sx n="88" d="100"/>
          <a:sy n="88" d="100"/>
        </p:scale>
        <p:origin x="264"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tiff>
</file>

<file path=ppt/media/image2.png>
</file>

<file path=ppt/media/image3.png>
</file>

<file path=ppt/media/image4.png>
</file>

<file path=ppt/media/image5.png>
</file>

<file path=ppt/media/image6.tiff>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2071C67-0D6A-4068-BE09-46D31B5C68EC}"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C365B2-6C79-4B5B-92A3-FF32D6411C83}" type="slidenum">
              <a:rPr lang="en-US" smtClean="0"/>
              <a:t>‹#›</a:t>
            </a:fld>
            <a:endParaRPr lang="en-US"/>
          </a:p>
        </p:txBody>
      </p:sp>
    </p:spTree>
    <p:extLst>
      <p:ext uri="{BB962C8B-B14F-4D97-AF65-F5344CB8AC3E}">
        <p14:creationId xmlns:p14="http://schemas.microsoft.com/office/powerpoint/2010/main" val="37158496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2071C67-0D6A-4068-BE09-46D31B5C68EC}"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C365B2-6C79-4B5B-92A3-FF32D6411C83}" type="slidenum">
              <a:rPr lang="en-US" smtClean="0"/>
              <a:t>‹#›</a:t>
            </a:fld>
            <a:endParaRPr lang="en-US"/>
          </a:p>
        </p:txBody>
      </p:sp>
    </p:spTree>
    <p:extLst>
      <p:ext uri="{BB962C8B-B14F-4D97-AF65-F5344CB8AC3E}">
        <p14:creationId xmlns:p14="http://schemas.microsoft.com/office/powerpoint/2010/main" val="255794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2071C67-0D6A-4068-BE09-46D31B5C68EC}"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C365B2-6C79-4B5B-92A3-FF32D6411C83}" type="slidenum">
              <a:rPr lang="en-US" smtClean="0"/>
              <a:t>‹#›</a:t>
            </a:fld>
            <a:endParaRPr lang="en-US"/>
          </a:p>
        </p:txBody>
      </p:sp>
    </p:spTree>
    <p:extLst>
      <p:ext uri="{BB962C8B-B14F-4D97-AF65-F5344CB8AC3E}">
        <p14:creationId xmlns:p14="http://schemas.microsoft.com/office/powerpoint/2010/main" val="3441407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2071C67-0D6A-4068-BE09-46D31B5C68EC}"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C365B2-6C79-4B5B-92A3-FF32D6411C83}" type="slidenum">
              <a:rPr lang="en-US" smtClean="0"/>
              <a:t>‹#›</a:t>
            </a:fld>
            <a:endParaRPr lang="en-US"/>
          </a:p>
        </p:txBody>
      </p:sp>
    </p:spTree>
    <p:extLst>
      <p:ext uri="{BB962C8B-B14F-4D97-AF65-F5344CB8AC3E}">
        <p14:creationId xmlns:p14="http://schemas.microsoft.com/office/powerpoint/2010/main" val="2575862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2071C67-0D6A-4068-BE09-46D31B5C68EC}" type="datetimeFigureOut">
              <a:rPr lang="en-US" smtClean="0"/>
              <a:t>11/16/2020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C365B2-6C79-4B5B-92A3-FF32D6411C83}" type="slidenum">
              <a:rPr lang="en-US" smtClean="0"/>
              <a:t>‹#›</a:t>
            </a:fld>
            <a:endParaRPr lang="en-US"/>
          </a:p>
        </p:txBody>
      </p:sp>
    </p:spTree>
    <p:extLst>
      <p:ext uri="{BB962C8B-B14F-4D97-AF65-F5344CB8AC3E}">
        <p14:creationId xmlns:p14="http://schemas.microsoft.com/office/powerpoint/2010/main" val="21975059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2071C67-0D6A-4068-BE09-46D31B5C68EC}" type="datetimeFigureOut">
              <a:rPr lang="en-US" smtClean="0"/>
              <a:t>11/16/2020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C365B2-6C79-4B5B-92A3-FF32D6411C83}" type="slidenum">
              <a:rPr lang="en-US" smtClean="0"/>
              <a:t>‹#›</a:t>
            </a:fld>
            <a:endParaRPr lang="en-US"/>
          </a:p>
        </p:txBody>
      </p:sp>
    </p:spTree>
    <p:extLst>
      <p:ext uri="{BB962C8B-B14F-4D97-AF65-F5344CB8AC3E}">
        <p14:creationId xmlns:p14="http://schemas.microsoft.com/office/powerpoint/2010/main" val="3863763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2071C67-0D6A-4068-BE09-46D31B5C68EC}" type="datetimeFigureOut">
              <a:rPr lang="en-US" smtClean="0"/>
              <a:t>11/16/2020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C365B2-6C79-4B5B-92A3-FF32D6411C83}" type="slidenum">
              <a:rPr lang="en-US" smtClean="0"/>
              <a:t>‹#›</a:t>
            </a:fld>
            <a:endParaRPr lang="en-US"/>
          </a:p>
        </p:txBody>
      </p:sp>
    </p:spTree>
    <p:extLst>
      <p:ext uri="{BB962C8B-B14F-4D97-AF65-F5344CB8AC3E}">
        <p14:creationId xmlns:p14="http://schemas.microsoft.com/office/powerpoint/2010/main" val="12514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2071C67-0D6A-4068-BE09-46D31B5C68EC}" type="datetimeFigureOut">
              <a:rPr lang="en-US" smtClean="0"/>
              <a:t>11/16/2020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C365B2-6C79-4B5B-92A3-FF32D6411C83}" type="slidenum">
              <a:rPr lang="en-US" smtClean="0"/>
              <a:t>‹#›</a:t>
            </a:fld>
            <a:endParaRPr lang="en-US"/>
          </a:p>
        </p:txBody>
      </p:sp>
    </p:spTree>
    <p:extLst>
      <p:ext uri="{BB962C8B-B14F-4D97-AF65-F5344CB8AC3E}">
        <p14:creationId xmlns:p14="http://schemas.microsoft.com/office/powerpoint/2010/main" val="986816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071C67-0D6A-4068-BE09-46D31B5C68EC}" type="datetimeFigureOut">
              <a:rPr lang="en-US" smtClean="0"/>
              <a:t>11/16/2020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C365B2-6C79-4B5B-92A3-FF32D6411C83}" type="slidenum">
              <a:rPr lang="en-US" smtClean="0"/>
              <a:t>‹#›</a:t>
            </a:fld>
            <a:endParaRPr lang="en-US"/>
          </a:p>
        </p:txBody>
      </p:sp>
    </p:spTree>
    <p:extLst>
      <p:ext uri="{BB962C8B-B14F-4D97-AF65-F5344CB8AC3E}">
        <p14:creationId xmlns:p14="http://schemas.microsoft.com/office/powerpoint/2010/main" val="493800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2071C67-0D6A-4068-BE09-46D31B5C68EC}" type="datetimeFigureOut">
              <a:rPr lang="en-US" smtClean="0"/>
              <a:t>11/16/2020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C365B2-6C79-4B5B-92A3-FF32D6411C83}" type="slidenum">
              <a:rPr lang="en-US" smtClean="0"/>
              <a:t>‹#›</a:t>
            </a:fld>
            <a:endParaRPr lang="en-US"/>
          </a:p>
        </p:txBody>
      </p:sp>
    </p:spTree>
    <p:extLst>
      <p:ext uri="{BB962C8B-B14F-4D97-AF65-F5344CB8AC3E}">
        <p14:creationId xmlns:p14="http://schemas.microsoft.com/office/powerpoint/2010/main" val="92215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2071C67-0D6A-4068-BE09-46D31B5C68EC}" type="datetimeFigureOut">
              <a:rPr lang="en-US" smtClean="0"/>
              <a:t>11/16/2020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C365B2-6C79-4B5B-92A3-FF32D6411C83}" type="slidenum">
              <a:rPr lang="en-US" smtClean="0"/>
              <a:t>‹#›</a:t>
            </a:fld>
            <a:endParaRPr lang="en-US"/>
          </a:p>
        </p:txBody>
      </p:sp>
    </p:spTree>
    <p:extLst>
      <p:ext uri="{BB962C8B-B14F-4D97-AF65-F5344CB8AC3E}">
        <p14:creationId xmlns:p14="http://schemas.microsoft.com/office/powerpoint/2010/main" val="1137649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071C67-0D6A-4068-BE09-46D31B5C68EC}" type="datetimeFigureOut">
              <a:rPr lang="en-US" smtClean="0"/>
              <a:t>11/16/2020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C365B2-6C79-4B5B-92A3-FF32D6411C83}" type="slidenum">
              <a:rPr lang="en-US" smtClean="0"/>
              <a:t>‹#›</a:t>
            </a:fld>
            <a:endParaRPr lang="en-US"/>
          </a:p>
        </p:txBody>
      </p:sp>
    </p:spTree>
    <p:extLst>
      <p:ext uri="{BB962C8B-B14F-4D97-AF65-F5344CB8AC3E}">
        <p14:creationId xmlns:p14="http://schemas.microsoft.com/office/powerpoint/2010/main" val="7550952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9.tiff"/><Relationship Id="rId2" Type="http://schemas.openxmlformats.org/officeDocument/2006/relationships/image" Target="../media/image5.png"/><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7643" y="132034"/>
            <a:ext cx="11712917" cy="7848302"/>
          </a:xfrm>
          <a:prstGeom prst="rect">
            <a:avLst/>
          </a:prstGeom>
        </p:spPr>
        <p:txBody>
          <a:bodyPr wrap="square">
            <a:spAutoFit/>
          </a:bodyPr>
          <a:lstStyle/>
          <a:p>
            <a:pPr marL="285750" indent="-285750">
              <a:buFont typeface="Wingdings" panose="05000000000000000000" pitchFamily="2" charset="2"/>
              <a:buChar char="Ø"/>
            </a:pPr>
            <a:r>
              <a:rPr lang="en-US" dirty="0" err="1" smtClean="0">
                <a:latin typeface="Times New Roman" panose="02020603050405020304" pitchFamily="18" charset="0"/>
                <a:cs typeface="Times New Roman" panose="02020603050405020304" pitchFamily="18" charset="0"/>
              </a:rPr>
              <a:t>Liposarcoma</a:t>
            </a:r>
            <a:r>
              <a:rPr lang="en-US" dirty="0" smtClean="0">
                <a:latin typeface="Times New Roman" panose="02020603050405020304" pitchFamily="18" charset="0"/>
                <a:cs typeface="Times New Roman" panose="02020603050405020304" pitchFamily="18" charset="0"/>
              </a:rPr>
              <a:t> (LPS) is a rare  malignant tumor with poor prognosis that arises in adipocytes in any part of the human body. The causes of LPS are not well understood while surgical resection is currently the mainstay treatment, due to its insensitivity to radiotherapy and chemotherapy. However, some LPS subtypes tend to recur repeatedly and have metastatic potential. </a:t>
            </a:r>
          </a:p>
          <a:p>
            <a:endParaRPr lang="en-US" dirty="0" smtClean="0"/>
          </a:p>
          <a:p>
            <a:pPr marL="285750" indent="-285750">
              <a:buFont typeface="Wingdings" panose="05000000000000000000" pitchFamily="2" charset="2"/>
              <a:buChar char="Ø"/>
            </a:pPr>
            <a:r>
              <a:rPr lang="en-US" dirty="0" smtClean="0">
                <a:solidFill>
                  <a:srgbClr val="231F20"/>
                </a:solidFill>
                <a:latin typeface="Times New Roman" panose="02020603050405020304" pitchFamily="18" charset="0"/>
                <a:cs typeface="Times New Roman" panose="02020603050405020304" pitchFamily="18" charset="0"/>
              </a:rPr>
              <a:t>Dedifferentiated LPS </a:t>
            </a:r>
            <a:r>
              <a:rPr lang="en-US" b="1" dirty="0" smtClean="0">
                <a:solidFill>
                  <a:srgbClr val="231F20"/>
                </a:solidFill>
                <a:latin typeface="Times New Roman" panose="02020603050405020304" pitchFamily="18" charset="0"/>
                <a:cs typeface="Times New Roman" panose="02020603050405020304" pitchFamily="18" charset="0"/>
              </a:rPr>
              <a:t>(</a:t>
            </a:r>
            <a:r>
              <a:rPr lang="en-US" dirty="0" smtClean="0">
                <a:latin typeface="Times New Roman" panose="02020603050405020304" pitchFamily="18" charset="0"/>
                <a:cs typeface="Times New Roman" panose="02020603050405020304" pitchFamily="18" charset="0"/>
              </a:rPr>
              <a:t>DDLPS) is less common LPS subtype and it usually arises from a Well-differentiated LPS (WDLPS). WDLPS is slow growing LPS, it can be locally aggressive but no metastatic potential, while DDLPS is faster growth, metastatic potential and local recurrence.</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DDLPS represents an abrupt or gradual transition from WDLPS to non-</a:t>
            </a:r>
            <a:r>
              <a:rPr lang="en-US" dirty="0" err="1" smtClean="0">
                <a:latin typeface="Times New Roman" panose="02020603050405020304" pitchFamily="18" charset="0"/>
                <a:cs typeface="Times New Roman" panose="02020603050405020304" pitchFamily="18" charset="0"/>
              </a:rPr>
              <a:t>lipogenic</a:t>
            </a:r>
            <a:r>
              <a:rPr lang="en-US" dirty="0" smtClean="0">
                <a:latin typeface="Times New Roman" panose="02020603050405020304" pitchFamily="18" charset="0"/>
                <a:cs typeface="Times New Roman" panose="02020603050405020304" pitchFamily="18" charset="0"/>
              </a:rPr>
              <a:t> sarcoma, which is high-grade tumor in most cases. </a:t>
            </a:r>
          </a:p>
          <a:p>
            <a:pPr marL="285750" indent="-285750">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Tumors evolve by clonal selection </a:t>
            </a:r>
            <a:r>
              <a:rPr lang="en-US" dirty="0">
                <a:latin typeface="Times New Roman" panose="02020603050405020304" pitchFamily="18" charset="0"/>
                <a:cs typeface="Times New Roman" panose="02020603050405020304" pitchFamily="18" charset="0"/>
              </a:rPr>
              <a:t>during progression from initiation to metastasis. </a:t>
            </a:r>
            <a:r>
              <a:rPr lang="en-US" dirty="0" smtClean="0">
                <a:latin typeface="Times New Roman" panose="02020603050405020304" pitchFamily="18" charset="0"/>
                <a:cs typeface="Times New Roman" panose="02020603050405020304" pitchFamily="18" charset="0"/>
              </a:rPr>
              <a:t>Insights into the clonal composition and evolutionary perspective of tumors </a:t>
            </a:r>
            <a:r>
              <a:rPr lang="en-US" dirty="0">
                <a:latin typeface="Times New Roman" panose="02020603050405020304" pitchFamily="18" charset="0"/>
                <a:cs typeface="Times New Roman" panose="02020603050405020304" pitchFamily="18" charset="0"/>
              </a:rPr>
              <a:t>are essential to understanding the biological consequences of </a:t>
            </a:r>
            <a:r>
              <a:rPr lang="en-US" dirty="0" smtClean="0">
                <a:latin typeface="Times New Roman" panose="02020603050405020304" pitchFamily="18" charset="0"/>
                <a:cs typeface="Times New Roman" panose="02020603050405020304" pitchFamily="18" charset="0"/>
              </a:rPr>
              <a:t>intra-</a:t>
            </a:r>
            <a:r>
              <a:rPr lang="en-US" dirty="0" err="1" smtClean="0">
                <a:latin typeface="Times New Roman" panose="02020603050405020304" pitchFamily="18" charset="0"/>
                <a:cs typeface="Times New Roman" panose="02020603050405020304" pitchFamily="18" charset="0"/>
              </a:rPr>
              <a:t>tumoral</a:t>
            </a:r>
            <a:r>
              <a:rPr lang="en-US" dirty="0" smtClean="0">
                <a:latin typeface="Times New Roman" panose="02020603050405020304" pitchFamily="18" charset="0"/>
                <a:cs typeface="Times New Roman" panose="02020603050405020304" pitchFamily="18" charset="0"/>
              </a:rPr>
              <a:t> heterogeneity and genes correlated with differentiation, which may help to developing </a:t>
            </a:r>
            <a:r>
              <a:rPr lang="en-US" dirty="0">
                <a:latin typeface="Times New Roman" panose="02020603050405020304" pitchFamily="18" charset="0"/>
                <a:cs typeface="Times New Roman" panose="02020603050405020304" pitchFamily="18" charset="0"/>
              </a:rPr>
              <a:t>new therapy to impede cancer </a:t>
            </a:r>
            <a:r>
              <a:rPr lang="en-US" dirty="0" smtClean="0">
                <a:latin typeface="Times New Roman" panose="02020603050405020304" pitchFamily="18" charset="0"/>
                <a:cs typeface="Times New Roman" panose="02020603050405020304" pitchFamily="18" charset="0"/>
              </a:rPr>
              <a:t>progression. </a:t>
            </a:r>
            <a:r>
              <a:rPr lang="en-US" dirty="0" smtClean="0">
                <a:latin typeface="Times New Roman" panose="02020603050405020304" pitchFamily="18" charset="0"/>
                <a:cs typeface="Times New Roman" panose="02020603050405020304" pitchFamily="18" charset="0"/>
              </a:rPr>
              <a:t>There is some debate on whether </a:t>
            </a:r>
            <a:r>
              <a:rPr lang="en-US" dirty="0">
                <a:latin typeface="Times New Roman" panose="02020603050405020304" pitchFamily="18" charset="0"/>
                <a:cs typeface="Times New Roman" panose="02020603050405020304" pitchFamily="18" charset="0"/>
              </a:rPr>
              <a:t>WDLPS and DDLPS </a:t>
            </a:r>
            <a:r>
              <a:rPr lang="en-US" dirty="0" smtClean="0">
                <a:latin typeface="Times New Roman" panose="02020603050405020304" pitchFamily="18" charset="0"/>
                <a:cs typeface="Times New Roman" panose="02020603050405020304" pitchFamily="18" charset="0"/>
              </a:rPr>
              <a:t>subtypes constitute </a:t>
            </a:r>
            <a:r>
              <a:rPr lang="en-US" dirty="0">
                <a:latin typeface="Times New Roman" panose="02020603050405020304" pitchFamily="18" charset="0"/>
                <a:cs typeface="Times New Roman" panose="02020603050405020304" pitchFamily="18" charset="0"/>
              </a:rPr>
              <a:t>a disease continuum </a:t>
            </a:r>
            <a:r>
              <a:rPr lang="en-US" dirty="0" smtClean="0">
                <a:latin typeface="Times New Roman" panose="02020603050405020304" pitchFamily="18" charset="0"/>
                <a:cs typeface="Times New Roman" panose="02020603050405020304" pitchFamily="18" charset="0"/>
              </a:rPr>
              <a:t>with </a:t>
            </a:r>
            <a:r>
              <a:rPr lang="en-US">
                <a:latin typeface="Times New Roman" panose="02020603050405020304" pitchFamily="18" charset="0"/>
                <a:cs typeface="Times New Roman" panose="02020603050405020304" pitchFamily="18" charset="0"/>
              </a:rPr>
              <a:t>dedifferentiation </a:t>
            </a:r>
            <a:r>
              <a:rPr lang="en-US" smtClean="0">
                <a:latin typeface="Times New Roman" panose="02020603050405020304" pitchFamily="18" charset="0"/>
                <a:cs typeface="Times New Roman" panose="02020603050405020304" pitchFamily="18" charset="0"/>
              </a:rPr>
              <a:t>over </a:t>
            </a:r>
            <a:r>
              <a:rPr lang="en-US" dirty="0" smtClean="0">
                <a:latin typeface="Times New Roman" panose="02020603050405020304" pitchFamily="18" charset="0"/>
                <a:cs typeface="Times New Roman" panose="02020603050405020304" pitchFamily="18" charset="0"/>
              </a:rPr>
              <a:t>time or whether these LPS subtypes are two distinct and separate malignancies arising from different </a:t>
            </a:r>
            <a:r>
              <a:rPr lang="en-US" dirty="0" err="1" smtClean="0">
                <a:latin typeface="Times New Roman" panose="02020603050405020304" pitchFamily="18" charset="0"/>
                <a:cs typeface="Times New Roman" panose="02020603050405020304" pitchFamily="18" charset="0"/>
              </a:rPr>
              <a:t>adipogenic</a:t>
            </a:r>
            <a:r>
              <a:rPr lang="en-US" dirty="0" smtClean="0">
                <a:latin typeface="Times New Roman" panose="02020603050405020304" pitchFamily="18" charset="0"/>
                <a:cs typeface="Times New Roman" panose="02020603050405020304" pitchFamily="18" charset="0"/>
              </a:rPr>
              <a:t>-lineage cells that share certain common genetic aberrations.</a:t>
            </a:r>
          </a:p>
          <a:p>
            <a:endParaRPr lang="en-US"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Several </a:t>
            </a:r>
            <a:r>
              <a:rPr lang="en-US" dirty="0">
                <a:latin typeface="Times New Roman" panose="02020603050405020304" pitchFamily="18" charset="0"/>
                <a:cs typeface="Times New Roman" panose="02020603050405020304" pitchFamily="18" charset="0"/>
              </a:rPr>
              <a:t>studies using genome-wide molecular techniques have reported various degrees of genetic heterogeneity in tumor </a:t>
            </a:r>
            <a:r>
              <a:rPr lang="en-US" dirty="0" smtClean="0">
                <a:latin typeface="Times New Roman" panose="02020603050405020304" pitchFamily="18" charset="0"/>
                <a:cs typeface="Times New Roman" panose="02020603050405020304" pitchFamily="18" charset="0"/>
              </a:rPr>
              <a:t>microenvironment of LPS, </a:t>
            </a:r>
            <a:r>
              <a:rPr lang="en-US" dirty="0">
                <a:latin typeface="Times New Roman" panose="02020603050405020304" pitchFamily="18" charset="0"/>
                <a:cs typeface="Times New Roman" panose="02020603050405020304" pitchFamily="18" charset="0"/>
              </a:rPr>
              <a:t>none of them have </a:t>
            </a:r>
            <a:r>
              <a:rPr lang="en-US" dirty="0" smtClean="0">
                <a:latin typeface="Times New Roman" panose="02020603050405020304" pitchFamily="18" charset="0"/>
                <a:cs typeface="Times New Roman" panose="02020603050405020304" pitchFamily="18" charset="0"/>
              </a:rPr>
              <a:t>studied </a:t>
            </a:r>
            <a:r>
              <a:rPr lang="en-US" dirty="0">
                <a:latin typeface="Times New Roman" panose="02020603050405020304" pitchFamily="18" charset="0"/>
                <a:cs typeface="Times New Roman" panose="02020603050405020304" pitchFamily="18" charset="0"/>
              </a:rPr>
              <a:t>the heterogeneity of gene alterations in </a:t>
            </a:r>
            <a:r>
              <a:rPr lang="en-US" dirty="0" smtClean="0">
                <a:latin typeface="Times New Roman" panose="02020603050405020304" pitchFamily="18" charset="0"/>
                <a:cs typeface="Times New Roman" panose="02020603050405020304" pitchFamily="18" charset="0"/>
              </a:rPr>
              <a:t>LPS subtypes </a:t>
            </a:r>
            <a:r>
              <a:rPr lang="en-US" dirty="0">
                <a:latin typeface="Times New Roman" panose="02020603050405020304" pitchFamily="18" charset="0"/>
                <a:cs typeface="Times New Roman" panose="02020603050405020304" pitchFamily="18" charset="0"/>
              </a:rPr>
              <a:t>at the single-cell level in intact tissue with the local spatial context. </a:t>
            </a:r>
            <a:r>
              <a:rPr lang="en-US" dirty="0" smtClean="0">
                <a:latin typeface="Times New Roman" panose="02020603050405020304" pitchFamily="18" charset="0"/>
                <a:cs typeface="Times New Roman" panose="02020603050405020304" pitchFamily="18" charset="0"/>
              </a:rPr>
              <a:t>Spatial profiling of WDLPS and DDLPS subtypes using DNA-MFISH </a:t>
            </a:r>
            <a:r>
              <a:rPr lang="en-US" dirty="0">
                <a:latin typeface="Times New Roman" panose="02020603050405020304" pitchFamily="18" charset="0"/>
                <a:cs typeface="Times New Roman" panose="02020603050405020304" pitchFamily="18" charset="0"/>
              </a:rPr>
              <a:t>(Multiplexed error-robust fluorescence in situ </a:t>
            </a:r>
            <a:r>
              <a:rPr lang="en-US" dirty="0" smtClean="0">
                <a:latin typeface="Times New Roman" panose="02020603050405020304" pitchFamily="18" charset="0"/>
                <a:cs typeface="Times New Roman" panose="02020603050405020304" pitchFamily="18" charset="0"/>
              </a:rPr>
              <a:t>hybridization) enables </a:t>
            </a:r>
            <a:r>
              <a:rPr lang="en-US" dirty="0">
                <a:latin typeface="Times New Roman" panose="02020603050405020304" pitchFamily="18" charset="0"/>
                <a:cs typeface="Times New Roman" panose="02020603050405020304" pitchFamily="18" charset="0"/>
              </a:rPr>
              <a:t>multiplexed detection of chromosomal aberrations, including translocation, deletion, and </a:t>
            </a:r>
            <a:r>
              <a:rPr lang="en-US" dirty="0" smtClean="0">
                <a:latin typeface="Times New Roman" panose="02020603050405020304" pitchFamily="18" charset="0"/>
                <a:cs typeface="Times New Roman" panose="02020603050405020304" pitchFamily="18" charset="0"/>
              </a:rPr>
              <a:t>amplification. This spatial omics technology in combination with single cell sequencing technology enable us to further understand the biological significance of clonal dynamics from WDLPS to DDLPS.</a:t>
            </a:r>
          </a:p>
          <a:p>
            <a:endParaRPr lang="en-US" dirty="0">
              <a:latin typeface="Times New Roman" panose="02020603050405020304" pitchFamily="18" charset="0"/>
              <a:cs typeface="Times New Roman" panose="02020603050405020304" pitchFamily="18" charset="0"/>
            </a:endParaRPr>
          </a:p>
          <a:p>
            <a:r>
              <a:rPr lang="en-US" dirty="0"/>
              <a:t> </a:t>
            </a:r>
          </a:p>
          <a:p>
            <a:endParaRPr lang="en-US" dirty="0" smtClean="0"/>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0862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140"/>
          <p:cNvGrpSpPr/>
          <p:nvPr/>
        </p:nvGrpSpPr>
        <p:grpSpPr>
          <a:xfrm>
            <a:off x="917154" y="288027"/>
            <a:ext cx="4747672" cy="3834347"/>
            <a:chOff x="948394" y="1164373"/>
            <a:chExt cx="4747672" cy="3834347"/>
          </a:xfrm>
        </p:grpSpPr>
        <p:grpSp>
          <p:nvGrpSpPr>
            <p:cNvPr id="96" name="Group 95"/>
            <p:cNvGrpSpPr/>
            <p:nvPr/>
          </p:nvGrpSpPr>
          <p:grpSpPr>
            <a:xfrm>
              <a:off x="948394" y="1569720"/>
              <a:ext cx="4747672" cy="3429000"/>
              <a:chOff x="948394" y="1569720"/>
              <a:chExt cx="4747672" cy="3429000"/>
            </a:xfrm>
          </p:grpSpPr>
          <p:grpSp>
            <p:nvGrpSpPr>
              <p:cNvPr id="9" name="Group 8"/>
              <p:cNvGrpSpPr/>
              <p:nvPr/>
            </p:nvGrpSpPr>
            <p:grpSpPr>
              <a:xfrm rot="10800000">
                <a:off x="1084385" y="1569720"/>
                <a:ext cx="4611681" cy="3429000"/>
                <a:chOff x="1484319" y="0"/>
                <a:chExt cx="4611681" cy="342900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4000" y="0"/>
                  <a:ext cx="4572000" cy="3429000"/>
                </a:xfrm>
                <a:prstGeom prst="rect">
                  <a:avLst/>
                </a:prstGeom>
              </p:spPr>
            </p:pic>
            <p:cxnSp>
              <p:nvCxnSpPr>
                <p:cNvPr id="7" name="Straight Connector 6"/>
                <p:cNvCxnSpPr/>
                <p:nvPr/>
              </p:nvCxnSpPr>
              <p:spPr>
                <a:xfrm flipH="1" flipV="1">
                  <a:off x="1524000" y="189464"/>
                  <a:ext cx="576072" cy="0"/>
                </a:xfrm>
                <a:prstGeom prst="line">
                  <a:avLst/>
                </a:prstGeom>
              </p:spPr>
              <p:style>
                <a:lnRef idx="1">
                  <a:schemeClr val="dk1"/>
                </a:lnRef>
                <a:fillRef idx="0">
                  <a:schemeClr val="dk1"/>
                </a:fillRef>
                <a:effectRef idx="0">
                  <a:schemeClr val="dk1"/>
                </a:effectRef>
                <a:fontRef idx="minor">
                  <a:schemeClr val="tx1"/>
                </a:fontRef>
              </p:style>
            </p:cxnSp>
            <p:sp>
              <p:nvSpPr>
                <p:cNvPr id="8" name="TextBox 7"/>
                <p:cNvSpPr txBox="1"/>
                <p:nvPr/>
              </p:nvSpPr>
              <p:spPr>
                <a:xfrm rot="10800000">
                  <a:off x="1484319" y="21367"/>
                  <a:ext cx="570878" cy="201979"/>
                </a:xfrm>
                <a:prstGeom prst="rect">
                  <a:avLst/>
                </a:prstGeom>
                <a:noFill/>
              </p:spPr>
              <p:txBody>
                <a:bodyPr wrap="square" rtlCol="0">
                  <a:spAutoFit/>
                </a:bodyPr>
                <a:lstStyle/>
                <a:p>
                  <a:pPr algn="ctr"/>
                  <a:r>
                    <a:rPr lang="en-US" sz="800" dirty="0" smtClean="0">
                      <a:latin typeface="Times New Roman" panose="02020603050405020304" pitchFamily="18" charset="0"/>
                      <a:cs typeface="Times New Roman" panose="02020603050405020304" pitchFamily="18" charset="0"/>
                    </a:rPr>
                    <a:t>500µm</a:t>
                  </a:r>
                  <a:endParaRPr lang="en-US" sz="800" dirty="0">
                    <a:latin typeface="Times New Roman" panose="02020603050405020304" pitchFamily="18" charset="0"/>
                    <a:cs typeface="Times New Roman" panose="02020603050405020304" pitchFamily="18" charset="0"/>
                  </a:endParaRPr>
                </a:p>
              </p:txBody>
            </p:sp>
          </p:grpSp>
          <p:sp>
            <p:nvSpPr>
              <p:cNvPr id="11" name="TextBox 10"/>
              <p:cNvSpPr txBox="1"/>
              <p:nvPr/>
            </p:nvSpPr>
            <p:spPr>
              <a:xfrm>
                <a:off x="1841743" y="1852761"/>
                <a:ext cx="807806" cy="307777"/>
              </a:xfrm>
              <a:prstGeom prst="rect">
                <a:avLst/>
              </a:prstGeom>
              <a:solidFill>
                <a:schemeClr val="bg1"/>
              </a:solidFill>
              <a:ln>
                <a:solidFill>
                  <a:schemeClr val="tx1"/>
                </a:solidFill>
              </a:ln>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DDLPS</a:t>
                </a:r>
                <a:endParaRPr lang="en-US" sz="1400" dirty="0">
                  <a:latin typeface="Times New Roman" panose="02020603050405020304" pitchFamily="18" charset="0"/>
                  <a:cs typeface="Times New Roman" panose="02020603050405020304" pitchFamily="18" charset="0"/>
                </a:endParaRPr>
              </a:p>
            </p:txBody>
          </p:sp>
          <p:sp>
            <p:nvSpPr>
              <p:cNvPr id="12" name="TextBox 11"/>
              <p:cNvSpPr txBox="1"/>
              <p:nvPr/>
            </p:nvSpPr>
            <p:spPr>
              <a:xfrm>
                <a:off x="948394" y="2999912"/>
                <a:ext cx="848414" cy="307777"/>
              </a:xfrm>
              <a:prstGeom prst="rect">
                <a:avLst/>
              </a:prstGeom>
              <a:solidFill>
                <a:schemeClr val="bg1"/>
              </a:solidFill>
              <a:ln>
                <a:solidFill>
                  <a:schemeClr val="tx1"/>
                </a:solidFill>
              </a:ln>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WDLPS</a:t>
                </a:r>
                <a:endParaRPr lang="en-US" sz="1400" dirty="0">
                  <a:latin typeface="Times New Roman" panose="02020603050405020304" pitchFamily="18" charset="0"/>
                  <a:cs typeface="Times New Roman" panose="02020603050405020304" pitchFamily="18" charset="0"/>
                </a:endParaRPr>
              </a:p>
            </p:txBody>
          </p:sp>
          <p:sp>
            <p:nvSpPr>
              <p:cNvPr id="17" name="Freeform 16"/>
              <p:cNvSpPr/>
              <p:nvPr/>
            </p:nvSpPr>
            <p:spPr>
              <a:xfrm>
                <a:off x="1099625" y="2153920"/>
                <a:ext cx="4495800" cy="1732280"/>
              </a:xfrm>
              <a:custGeom>
                <a:avLst/>
                <a:gdLst>
                  <a:gd name="connsiteX0" fmla="*/ 0 w 4495800"/>
                  <a:gd name="connsiteY0" fmla="*/ 0 h 1732280"/>
                  <a:gd name="connsiteX1" fmla="*/ 25400 w 4495800"/>
                  <a:gd name="connsiteY1" fmla="*/ 5080 h 1732280"/>
                  <a:gd name="connsiteX2" fmla="*/ 60960 w 4495800"/>
                  <a:gd name="connsiteY2" fmla="*/ 20320 h 1732280"/>
                  <a:gd name="connsiteX3" fmla="*/ 86360 w 4495800"/>
                  <a:gd name="connsiteY3" fmla="*/ 25400 h 1732280"/>
                  <a:gd name="connsiteX4" fmla="*/ 132080 w 4495800"/>
                  <a:gd name="connsiteY4" fmla="*/ 50800 h 1732280"/>
                  <a:gd name="connsiteX5" fmla="*/ 157480 w 4495800"/>
                  <a:gd name="connsiteY5" fmla="*/ 81280 h 1732280"/>
                  <a:gd name="connsiteX6" fmla="*/ 172720 w 4495800"/>
                  <a:gd name="connsiteY6" fmla="*/ 96520 h 1732280"/>
                  <a:gd name="connsiteX7" fmla="*/ 177800 w 4495800"/>
                  <a:gd name="connsiteY7" fmla="*/ 111760 h 1732280"/>
                  <a:gd name="connsiteX8" fmla="*/ 208280 w 4495800"/>
                  <a:gd name="connsiteY8" fmla="*/ 157480 h 1732280"/>
                  <a:gd name="connsiteX9" fmla="*/ 218440 w 4495800"/>
                  <a:gd name="connsiteY9" fmla="*/ 172720 h 1732280"/>
                  <a:gd name="connsiteX10" fmla="*/ 228600 w 4495800"/>
                  <a:gd name="connsiteY10" fmla="*/ 187960 h 1732280"/>
                  <a:gd name="connsiteX11" fmla="*/ 243840 w 4495800"/>
                  <a:gd name="connsiteY11" fmla="*/ 198120 h 1732280"/>
                  <a:gd name="connsiteX12" fmla="*/ 274320 w 4495800"/>
                  <a:gd name="connsiteY12" fmla="*/ 228600 h 1732280"/>
                  <a:gd name="connsiteX13" fmla="*/ 304800 w 4495800"/>
                  <a:gd name="connsiteY13" fmla="*/ 259080 h 1732280"/>
                  <a:gd name="connsiteX14" fmla="*/ 320040 w 4495800"/>
                  <a:gd name="connsiteY14" fmla="*/ 274320 h 1732280"/>
                  <a:gd name="connsiteX15" fmla="*/ 355600 w 4495800"/>
                  <a:gd name="connsiteY15" fmla="*/ 294640 h 1732280"/>
                  <a:gd name="connsiteX16" fmla="*/ 370840 w 4495800"/>
                  <a:gd name="connsiteY16" fmla="*/ 304800 h 1732280"/>
                  <a:gd name="connsiteX17" fmla="*/ 381000 w 4495800"/>
                  <a:gd name="connsiteY17" fmla="*/ 320040 h 1732280"/>
                  <a:gd name="connsiteX18" fmla="*/ 401320 w 4495800"/>
                  <a:gd name="connsiteY18" fmla="*/ 325120 h 1732280"/>
                  <a:gd name="connsiteX19" fmla="*/ 416560 w 4495800"/>
                  <a:gd name="connsiteY19" fmla="*/ 335280 h 1732280"/>
                  <a:gd name="connsiteX20" fmla="*/ 462280 w 4495800"/>
                  <a:gd name="connsiteY20" fmla="*/ 370840 h 1732280"/>
                  <a:gd name="connsiteX21" fmla="*/ 497840 w 4495800"/>
                  <a:gd name="connsiteY21" fmla="*/ 396240 h 1732280"/>
                  <a:gd name="connsiteX22" fmla="*/ 513080 w 4495800"/>
                  <a:gd name="connsiteY22" fmla="*/ 406400 h 1732280"/>
                  <a:gd name="connsiteX23" fmla="*/ 533400 w 4495800"/>
                  <a:gd name="connsiteY23" fmla="*/ 421640 h 1732280"/>
                  <a:gd name="connsiteX24" fmla="*/ 584200 w 4495800"/>
                  <a:gd name="connsiteY24" fmla="*/ 467360 h 1732280"/>
                  <a:gd name="connsiteX25" fmla="*/ 599440 w 4495800"/>
                  <a:gd name="connsiteY25" fmla="*/ 487680 h 1732280"/>
                  <a:gd name="connsiteX26" fmla="*/ 619760 w 4495800"/>
                  <a:gd name="connsiteY26" fmla="*/ 497840 h 1732280"/>
                  <a:gd name="connsiteX27" fmla="*/ 640080 w 4495800"/>
                  <a:gd name="connsiteY27" fmla="*/ 518160 h 1732280"/>
                  <a:gd name="connsiteX28" fmla="*/ 670560 w 4495800"/>
                  <a:gd name="connsiteY28" fmla="*/ 538480 h 1732280"/>
                  <a:gd name="connsiteX29" fmla="*/ 690880 w 4495800"/>
                  <a:gd name="connsiteY29" fmla="*/ 553720 h 1732280"/>
                  <a:gd name="connsiteX30" fmla="*/ 711200 w 4495800"/>
                  <a:gd name="connsiteY30" fmla="*/ 563880 h 1732280"/>
                  <a:gd name="connsiteX31" fmla="*/ 741680 w 4495800"/>
                  <a:gd name="connsiteY31" fmla="*/ 589280 h 1732280"/>
                  <a:gd name="connsiteX32" fmla="*/ 756920 w 4495800"/>
                  <a:gd name="connsiteY32" fmla="*/ 594360 h 1732280"/>
                  <a:gd name="connsiteX33" fmla="*/ 772160 w 4495800"/>
                  <a:gd name="connsiteY33" fmla="*/ 609600 h 1732280"/>
                  <a:gd name="connsiteX34" fmla="*/ 787400 w 4495800"/>
                  <a:gd name="connsiteY34" fmla="*/ 619760 h 1732280"/>
                  <a:gd name="connsiteX35" fmla="*/ 822960 w 4495800"/>
                  <a:gd name="connsiteY35" fmla="*/ 645160 h 1732280"/>
                  <a:gd name="connsiteX36" fmla="*/ 848360 w 4495800"/>
                  <a:gd name="connsiteY36" fmla="*/ 680720 h 1732280"/>
                  <a:gd name="connsiteX37" fmla="*/ 889000 w 4495800"/>
                  <a:gd name="connsiteY37" fmla="*/ 711200 h 1732280"/>
                  <a:gd name="connsiteX38" fmla="*/ 904240 w 4495800"/>
                  <a:gd name="connsiteY38" fmla="*/ 736600 h 1732280"/>
                  <a:gd name="connsiteX39" fmla="*/ 924560 w 4495800"/>
                  <a:gd name="connsiteY39" fmla="*/ 746760 h 1732280"/>
                  <a:gd name="connsiteX40" fmla="*/ 980440 w 4495800"/>
                  <a:gd name="connsiteY40" fmla="*/ 792480 h 1732280"/>
                  <a:gd name="connsiteX41" fmla="*/ 995680 w 4495800"/>
                  <a:gd name="connsiteY41" fmla="*/ 797560 h 1732280"/>
                  <a:gd name="connsiteX42" fmla="*/ 1041400 w 4495800"/>
                  <a:gd name="connsiteY42" fmla="*/ 833120 h 1732280"/>
                  <a:gd name="connsiteX43" fmla="*/ 1056640 w 4495800"/>
                  <a:gd name="connsiteY43" fmla="*/ 838200 h 1732280"/>
                  <a:gd name="connsiteX44" fmla="*/ 1071880 w 4495800"/>
                  <a:gd name="connsiteY44" fmla="*/ 848360 h 1732280"/>
                  <a:gd name="connsiteX45" fmla="*/ 1087120 w 4495800"/>
                  <a:gd name="connsiteY45" fmla="*/ 853440 h 1732280"/>
                  <a:gd name="connsiteX46" fmla="*/ 1127760 w 4495800"/>
                  <a:gd name="connsiteY46" fmla="*/ 873760 h 1732280"/>
                  <a:gd name="connsiteX47" fmla="*/ 1143000 w 4495800"/>
                  <a:gd name="connsiteY47" fmla="*/ 878840 h 1732280"/>
                  <a:gd name="connsiteX48" fmla="*/ 1158240 w 4495800"/>
                  <a:gd name="connsiteY48" fmla="*/ 889000 h 1732280"/>
                  <a:gd name="connsiteX49" fmla="*/ 1188720 w 4495800"/>
                  <a:gd name="connsiteY49" fmla="*/ 899160 h 1732280"/>
                  <a:gd name="connsiteX50" fmla="*/ 1203960 w 4495800"/>
                  <a:gd name="connsiteY50" fmla="*/ 904240 h 1732280"/>
                  <a:gd name="connsiteX51" fmla="*/ 1224280 w 4495800"/>
                  <a:gd name="connsiteY51" fmla="*/ 909320 h 1732280"/>
                  <a:gd name="connsiteX52" fmla="*/ 1254760 w 4495800"/>
                  <a:gd name="connsiteY52" fmla="*/ 919480 h 1732280"/>
                  <a:gd name="connsiteX53" fmla="*/ 1270000 w 4495800"/>
                  <a:gd name="connsiteY53" fmla="*/ 929640 h 1732280"/>
                  <a:gd name="connsiteX54" fmla="*/ 1300480 w 4495800"/>
                  <a:gd name="connsiteY54" fmla="*/ 939800 h 1732280"/>
                  <a:gd name="connsiteX55" fmla="*/ 1356360 w 4495800"/>
                  <a:gd name="connsiteY55" fmla="*/ 970280 h 1732280"/>
                  <a:gd name="connsiteX56" fmla="*/ 1386840 w 4495800"/>
                  <a:gd name="connsiteY56" fmla="*/ 980440 h 1732280"/>
                  <a:gd name="connsiteX57" fmla="*/ 1422400 w 4495800"/>
                  <a:gd name="connsiteY57" fmla="*/ 995680 h 1732280"/>
                  <a:gd name="connsiteX58" fmla="*/ 1452880 w 4495800"/>
                  <a:gd name="connsiteY58" fmla="*/ 1010920 h 1732280"/>
                  <a:gd name="connsiteX59" fmla="*/ 1513840 w 4495800"/>
                  <a:gd name="connsiteY59" fmla="*/ 1036320 h 1732280"/>
                  <a:gd name="connsiteX60" fmla="*/ 1554480 w 4495800"/>
                  <a:gd name="connsiteY60" fmla="*/ 1056640 h 1732280"/>
                  <a:gd name="connsiteX61" fmla="*/ 1590040 w 4495800"/>
                  <a:gd name="connsiteY61" fmla="*/ 1071880 h 1732280"/>
                  <a:gd name="connsiteX62" fmla="*/ 1610360 w 4495800"/>
                  <a:gd name="connsiteY62" fmla="*/ 1076960 h 1732280"/>
                  <a:gd name="connsiteX63" fmla="*/ 1651000 w 4495800"/>
                  <a:gd name="connsiteY63" fmla="*/ 1087120 h 1732280"/>
                  <a:gd name="connsiteX64" fmla="*/ 1666240 w 4495800"/>
                  <a:gd name="connsiteY64" fmla="*/ 1097280 h 1732280"/>
                  <a:gd name="connsiteX65" fmla="*/ 1686560 w 4495800"/>
                  <a:gd name="connsiteY65" fmla="*/ 1102360 h 1732280"/>
                  <a:gd name="connsiteX66" fmla="*/ 1742440 w 4495800"/>
                  <a:gd name="connsiteY66" fmla="*/ 1122680 h 1732280"/>
                  <a:gd name="connsiteX67" fmla="*/ 1762760 w 4495800"/>
                  <a:gd name="connsiteY67" fmla="*/ 1127760 h 1732280"/>
                  <a:gd name="connsiteX68" fmla="*/ 1798320 w 4495800"/>
                  <a:gd name="connsiteY68" fmla="*/ 1148080 h 1732280"/>
                  <a:gd name="connsiteX69" fmla="*/ 1838960 w 4495800"/>
                  <a:gd name="connsiteY69" fmla="*/ 1158240 h 1732280"/>
                  <a:gd name="connsiteX70" fmla="*/ 1854200 w 4495800"/>
                  <a:gd name="connsiteY70" fmla="*/ 1173480 h 1732280"/>
                  <a:gd name="connsiteX71" fmla="*/ 1889760 w 4495800"/>
                  <a:gd name="connsiteY71" fmla="*/ 1193800 h 1732280"/>
                  <a:gd name="connsiteX72" fmla="*/ 1905000 w 4495800"/>
                  <a:gd name="connsiteY72" fmla="*/ 1198880 h 1732280"/>
                  <a:gd name="connsiteX73" fmla="*/ 1940560 w 4495800"/>
                  <a:gd name="connsiteY73" fmla="*/ 1224280 h 1732280"/>
                  <a:gd name="connsiteX74" fmla="*/ 1960880 w 4495800"/>
                  <a:gd name="connsiteY74" fmla="*/ 1229360 h 1732280"/>
                  <a:gd name="connsiteX75" fmla="*/ 1981200 w 4495800"/>
                  <a:gd name="connsiteY75" fmla="*/ 1239520 h 1732280"/>
                  <a:gd name="connsiteX76" fmla="*/ 1996440 w 4495800"/>
                  <a:gd name="connsiteY76" fmla="*/ 1249680 h 1732280"/>
                  <a:gd name="connsiteX77" fmla="*/ 2016760 w 4495800"/>
                  <a:gd name="connsiteY77" fmla="*/ 1254760 h 1732280"/>
                  <a:gd name="connsiteX78" fmla="*/ 2067560 w 4495800"/>
                  <a:gd name="connsiteY78" fmla="*/ 1280160 h 1732280"/>
                  <a:gd name="connsiteX79" fmla="*/ 2082800 w 4495800"/>
                  <a:gd name="connsiteY79" fmla="*/ 1285240 h 1732280"/>
                  <a:gd name="connsiteX80" fmla="*/ 2098040 w 4495800"/>
                  <a:gd name="connsiteY80" fmla="*/ 1295400 h 1732280"/>
                  <a:gd name="connsiteX81" fmla="*/ 2138680 w 4495800"/>
                  <a:gd name="connsiteY81" fmla="*/ 1305560 h 1732280"/>
                  <a:gd name="connsiteX82" fmla="*/ 2153920 w 4495800"/>
                  <a:gd name="connsiteY82" fmla="*/ 1315720 h 1732280"/>
                  <a:gd name="connsiteX83" fmla="*/ 2169160 w 4495800"/>
                  <a:gd name="connsiteY83" fmla="*/ 1320800 h 1732280"/>
                  <a:gd name="connsiteX84" fmla="*/ 2189480 w 4495800"/>
                  <a:gd name="connsiteY84" fmla="*/ 1330960 h 1732280"/>
                  <a:gd name="connsiteX85" fmla="*/ 2204720 w 4495800"/>
                  <a:gd name="connsiteY85" fmla="*/ 1336040 h 1732280"/>
                  <a:gd name="connsiteX86" fmla="*/ 2225040 w 4495800"/>
                  <a:gd name="connsiteY86" fmla="*/ 1346200 h 1732280"/>
                  <a:gd name="connsiteX87" fmla="*/ 2240280 w 4495800"/>
                  <a:gd name="connsiteY87" fmla="*/ 1351280 h 1732280"/>
                  <a:gd name="connsiteX88" fmla="*/ 2260600 w 4495800"/>
                  <a:gd name="connsiteY88" fmla="*/ 1361440 h 1732280"/>
                  <a:gd name="connsiteX89" fmla="*/ 2280920 w 4495800"/>
                  <a:gd name="connsiteY89" fmla="*/ 1366520 h 1732280"/>
                  <a:gd name="connsiteX90" fmla="*/ 2296160 w 4495800"/>
                  <a:gd name="connsiteY90" fmla="*/ 1376680 h 1732280"/>
                  <a:gd name="connsiteX91" fmla="*/ 2336800 w 4495800"/>
                  <a:gd name="connsiteY91" fmla="*/ 1386840 h 1732280"/>
                  <a:gd name="connsiteX92" fmla="*/ 2352040 w 4495800"/>
                  <a:gd name="connsiteY92" fmla="*/ 1397000 h 1732280"/>
                  <a:gd name="connsiteX93" fmla="*/ 2372360 w 4495800"/>
                  <a:gd name="connsiteY93" fmla="*/ 1402080 h 1732280"/>
                  <a:gd name="connsiteX94" fmla="*/ 2387600 w 4495800"/>
                  <a:gd name="connsiteY94" fmla="*/ 1407160 h 1732280"/>
                  <a:gd name="connsiteX95" fmla="*/ 2407920 w 4495800"/>
                  <a:gd name="connsiteY95" fmla="*/ 1412240 h 1732280"/>
                  <a:gd name="connsiteX96" fmla="*/ 2448560 w 4495800"/>
                  <a:gd name="connsiteY96" fmla="*/ 1432560 h 1732280"/>
                  <a:gd name="connsiteX97" fmla="*/ 2484120 w 4495800"/>
                  <a:gd name="connsiteY97" fmla="*/ 1442720 h 1732280"/>
                  <a:gd name="connsiteX98" fmla="*/ 2499360 w 4495800"/>
                  <a:gd name="connsiteY98" fmla="*/ 1452880 h 1732280"/>
                  <a:gd name="connsiteX99" fmla="*/ 2514600 w 4495800"/>
                  <a:gd name="connsiteY99" fmla="*/ 1457960 h 1732280"/>
                  <a:gd name="connsiteX100" fmla="*/ 2540000 w 4495800"/>
                  <a:gd name="connsiteY100" fmla="*/ 1463040 h 1732280"/>
                  <a:gd name="connsiteX101" fmla="*/ 2570480 w 4495800"/>
                  <a:gd name="connsiteY101" fmla="*/ 1468120 h 1732280"/>
                  <a:gd name="connsiteX102" fmla="*/ 2600960 w 4495800"/>
                  <a:gd name="connsiteY102" fmla="*/ 1478280 h 1732280"/>
                  <a:gd name="connsiteX103" fmla="*/ 2651760 w 4495800"/>
                  <a:gd name="connsiteY103" fmla="*/ 1488440 h 1732280"/>
                  <a:gd name="connsiteX104" fmla="*/ 2672080 w 4495800"/>
                  <a:gd name="connsiteY104" fmla="*/ 1493520 h 1732280"/>
                  <a:gd name="connsiteX105" fmla="*/ 2727960 w 4495800"/>
                  <a:gd name="connsiteY105" fmla="*/ 1503680 h 1732280"/>
                  <a:gd name="connsiteX106" fmla="*/ 2773680 w 4495800"/>
                  <a:gd name="connsiteY106" fmla="*/ 1513840 h 1732280"/>
                  <a:gd name="connsiteX107" fmla="*/ 2819400 w 4495800"/>
                  <a:gd name="connsiteY107" fmla="*/ 1518920 h 1732280"/>
                  <a:gd name="connsiteX108" fmla="*/ 2875280 w 4495800"/>
                  <a:gd name="connsiteY108" fmla="*/ 1529080 h 1732280"/>
                  <a:gd name="connsiteX109" fmla="*/ 2987040 w 4495800"/>
                  <a:gd name="connsiteY109" fmla="*/ 1534160 h 1732280"/>
                  <a:gd name="connsiteX110" fmla="*/ 3053080 w 4495800"/>
                  <a:gd name="connsiteY110" fmla="*/ 1544320 h 1732280"/>
                  <a:gd name="connsiteX111" fmla="*/ 3093720 w 4495800"/>
                  <a:gd name="connsiteY111" fmla="*/ 1554480 h 1732280"/>
                  <a:gd name="connsiteX112" fmla="*/ 3139440 w 4495800"/>
                  <a:gd name="connsiteY112" fmla="*/ 1564640 h 1732280"/>
                  <a:gd name="connsiteX113" fmla="*/ 3164840 w 4495800"/>
                  <a:gd name="connsiteY113" fmla="*/ 1569720 h 1732280"/>
                  <a:gd name="connsiteX114" fmla="*/ 3210560 w 4495800"/>
                  <a:gd name="connsiteY114" fmla="*/ 1584960 h 1732280"/>
                  <a:gd name="connsiteX115" fmla="*/ 3225800 w 4495800"/>
                  <a:gd name="connsiteY115" fmla="*/ 1590040 h 1732280"/>
                  <a:gd name="connsiteX116" fmla="*/ 3241040 w 4495800"/>
                  <a:gd name="connsiteY116" fmla="*/ 1595120 h 1732280"/>
                  <a:gd name="connsiteX117" fmla="*/ 3261360 w 4495800"/>
                  <a:gd name="connsiteY117" fmla="*/ 1605280 h 1732280"/>
                  <a:gd name="connsiteX118" fmla="*/ 3291840 w 4495800"/>
                  <a:gd name="connsiteY118" fmla="*/ 1610360 h 1732280"/>
                  <a:gd name="connsiteX119" fmla="*/ 3337560 w 4495800"/>
                  <a:gd name="connsiteY119" fmla="*/ 1625600 h 1732280"/>
                  <a:gd name="connsiteX120" fmla="*/ 3352800 w 4495800"/>
                  <a:gd name="connsiteY120" fmla="*/ 1630680 h 1732280"/>
                  <a:gd name="connsiteX121" fmla="*/ 3373120 w 4495800"/>
                  <a:gd name="connsiteY121" fmla="*/ 1635760 h 1732280"/>
                  <a:gd name="connsiteX122" fmla="*/ 3388360 w 4495800"/>
                  <a:gd name="connsiteY122" fmla="*/ 1645920 h 1732280"/>
                  <a:gd name="connsiteX123" fmla="*/ 3449320 w 4495800"/>
                  <a:gd name="connsiteY123" fmla="*/ 1656080 h 1732280"/>
                  <a:gd name="connsiteX124" fmla="*/ 3484880 w 4495800"/>
                  <a:gd name="connsiteY124" fmla="*/ 1666240 h 1732280"/>
                  <a:gd name="connsiteX125" fmla="*/ 3500120 w 4495800"/>
                  <a:gd name="connsiteY125" fmla="*/ 1671320 h 1732280"/>
                  <a:gd name="connsiteX126" fmla="*/ 3525520 w 4495800"/>
                  <a:gd name="connsiteY126" fmla="*/ 1676400 h 1732280"/>
                  <a:gd name="connsiteX127" fmla="*/ 3545840 w 4495800"/>
                  <a:gd name="connsiteY127" fmla="*/ 1681480 h 1732280"/>
                  <a:gd name="connsiteX128" fmla="*/ 3561080 w 4495800"/>
                  <a:gd name="connsiteY128" fmla="*/ 1686560 h 1732280"/>
                  <a:gd name="connsiteX129" fmla="*/ 3637280 w 4495800"/>
                  <a:gd name="connsiteY129" fmla="*/ 1691640 h 1732280"/>
                  <a:gd name="connsiteX130" fmla="*/ 3677920 w 4495800"/>
                  <a:gd name="connsiteY130" fmla="*/ 1696720 h 1732280"/>
                  <a:gd name="connsiteX131" fmla="*/ 3703320 w 4495800"/>
                  <a:gd name="connsiteY131" fmla="*/ 1701800 h 1732280"/>
                  <a:gd name="connsiteX132" fmla="*/ 3810000 w 4495800"/>
                  <a:gd name="connsiteY132" fmla="*/ 1706880 h 1732280"/>
                  <a:gd name="connsiteX133" fmla="*/ 4023360 w 4495800"/>
                  <a:gd name="connsiteY133" fmla="*/ 1717040 h 1732280"/>
                  <a:gd name="connsiteX134" fmla="*/ 4079240 w 4495800"/>
                  <a:gd name="connsiteY134" fmla="*/ 1722120 h 1732280"/>
                  <a:gd name="connsiteX135" fmla="*/ 4292600 w 4495800"/>
                  <a:gd name="connsiteY135" fmla="*/ 1732280 h 1732280"/>
                  <a:gd name="connsiteX136" fmla="*/ 4419600 w 4495800"/>
                  <a:gd name="connsiteY136" fmla="*/ 1727200 h 1732280"/>
                  <a:gd name="connsiteX137" fmla="*/ 4450080 w 4495800"/>
                  <a:gd name="connsiteY137" fmla="*/ 1722120 h 1732280"/>
                  <a:gd name="connsiteX138" fmla="*/ 4465320 w 4495800"/>
                  <a:gd name="connsiteY138" fmla="*/ 1717040 h 1732280"/>
                  <a:gd name="connsiteX139" fmla="*/ 4495800 w 4495800"/>
                  <a:gd name="connsiteY139" fmla="*/ 1717040 h 173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4495800" h="1732280">
                    <a:moveTo>
                      <a:pt x="0" y="0"/>
                    </a:moveTo>
                    <a:cubicBezTo>
                      <a:pt x="8467" y="1693"/>
                      <a:pt x="17209" y="2350"/>
                      <a:pt x="25400" y="5080"/>
                    </a:cubicBezTo>
                    <a:cubicBezTo>
                      <a:pt x="69016" y="19619"/>
                      <a:pt x="25450" y="11442"/>
                      <a:pt x="60960" y="20320"/>
                    </a:cubicBezTo>
                    <a:cubicBezTo>
                      <a:pt x="69337" y="22414"/>
                      <a:pt x="77983" y="23306"/>
                      <a:pt x="86360" y="25400"/>
                    </a:cubicBezTo>
                    <a:cubicBezTo>
                      <a:pt x="103395" y="29659"/>
                      <a:pt x="119468" y="38188"/>
                      <a:pt x="132080" y="50800"/>
                    </a:cubicBezTo>
                    <a:cubicBezTo>
                      <a:pt x="176604" y="95324"/>
                      <a:pt x="122117" y="38845"/>
                      <a:pt x="157480" y="81280"/>
                    </a:cubicBezTo>
                    <a:cubicBezTo>
                      <a:pt x="162079" y="86799"/>
                      <a:pt x="167640" y="91440"/>
                      <a:pt x="172720" y="96520"/>
                    </a:cubicBezTo>
                    <a:cubicBezTo>
                      <a:pt x="174413" y="101600"/>
                      <a:pt x="175199" y="107079"/>
                      <a:pt x="177800" y="111760"/>
                    </a:cubicBezTo>
                    <a:lnTo>
                      <a:pt x="208280" y="157480"/>
                    </a:lnTo>
                    <a:lnTo>
                      <a:pt x="218440" y="172720"/>
                    </a:lnTo>
                    <a:cubicBezTo>
                      <a:pt x="221827" y="177800"/>
                      <a:pt x="223520" y="184573"/>
                      <a:pt x="228600" y="187960"/>
                    </a:cubicBezTo>
                    <a:cubicBezTo>
                      <a:pt x="233680" y="191347"/>
                      <a:pt x="239277" y="194064"/>
                      <a:pt x="243840" y="198120"/>
                    </a:cubicBezTo>
                    <a:cubicBezTo>
                      <a:pt x="254579" y="207666"/>
                      <a:pt x="264160" y="218440"/>
                      <a:pt x="274320" y="228600"/>
                    </a:cubicBezTo>
                    <a:lnTo>
                      <a:pt x="304800" y="259080"/>
                    </a:lnTo>
                    <a:cubicBezTo>
                      <a:pt x="309880" y="264160"/>
                      <a:pt x="314062" y="270335"/>
                      <a:pt x="320040" y="274320"/>
                    </a:cubicBezTo>
                    <a:cubicBezTo>
                      <a:pt x="357170" y="299073"/>
                      <a:pt x="310484" y="268859"/>
                      <a:pt x="355600" y="294640"/>
                    </a:cubicBezTo>
                    <a:cubicBezTo>
                      <a:pt x="360901" y="297669"/>
                      <a:pt x="365760" y="301413"/>
                      <a:pt x="370840" y="304800"/>
                    </a:cubicBezTo>
                    <a:cubicBezTo>
                      <a:pt x="374227" y="309880"/>
                      <a:pt x="375920" y="316653"/>
                      <a:pt x="381000" y="320040"/>
                    </a:cubicBezTo>
                    <a:cubicBezTo>
                      <a:pt x="386809" y="323913"/>
                      <a:pt x="394903" y="322370"/>
                      <a:pt x="401320" y="325120"/>
                    </a:cubicBezTo>
                    <a:cubicBezTo>
                      <a:pt x="406932" y="327525"/>
                      <a:pt x="411676" y="331617"/>
                      <a:pt x="416560" y="335280"/>
                    </a:cubicBezTo>
                    <a:cubicBezTo>
                      <a:pt x="432006" y="346864"/>
                      <a:pt x="446216" y="360130"/>
                      <a:pt x="462280" y="370840"/>
                    </a:cubicBezTo>
                    <a:cubicBezTo>
                      <a:pt x="498196" y="394784"/>
                      <a:pt x="453732" y="364735"/>
                      <a:pt x="497840" y="396240"/>
                    </a:cubicBezTo>
                    <a:cubicBezTo>
                      <a:pt x="502808" y="399789"/>
                      <a:pt x="508112" y="402851"/>
                      <a:pt x="513080" y="406400"/>
                    </a:cubicBezTo>
                    <a:cubicBezTo>
                      <a:pt x="519970" y="411321"/>
                      <a:pt x="526510" y="416719"/>
                      <a:pt x="533400" y="421640"/>
                    </a:cubicBezTo>
                    <a:cubicBezTo>
                      <a:pt x="557012" y="438506"/>
                      <a:pt x="559631" y="434601"/>
                      <a:pt x="584200" y="467360"/>
                    </a:cubicBezTo>
                    <a:cubicBezTo>
                      <a:pt x="589280" y="474133"/>
                      <a:pt x="593012" y="482170"/>
                      <a:pt x="599440" y="487680"/>
                    </a:cubicBezTo>
                    <a:cubicBezTo>
                      <a:pt x="605190" y="492608"/>
                      <a:pt x="613702" y="493296"/>
                      <a:pt x="619760" y="497840"/>
                    </a:cubicBezTo>
                    <a:cubicBezTo>
                      <a:pt x="627423" y="503587"/>
                      <a:pt x="632600" y="512176"/>
                      <a:pt x="640080" y="518160"/>
                    </a:cubicBezTo>
                    <a:cubicBezTo>
                      <a:pt x="649615" y="525788"/>
                      <a:pt x="660791" y="531154"/>
                      <a:pt x="670560" y="538480"/>
                    </a:cubicBezTo>
                    <a:cubicBezTo>
                      <a:pt x="677333" y="543560"/>
                      <a:pt x="683700" y="549233"/>
                      <a:pt x="690880" y="553720"/>
                    </a:cubicBezTo>
                    <a:cubicBezTo>
                      <a:pt x="697302" y="557734"/>
                      <a:pt x="704625" y="560123"/>
                      <a:pt x="711200" y="563880"/>
                    </a:cubicBezTo>
                    <a:cubicBezTo>
                      <a:pt x="769371" y="597121"/>
                      <a:pt x="678639" y="547253"/>
                      <a:pt x="741680" y="589280"/>
                    </a:cubicBezTo>
                    <a:cubicBezTo>
                      <a:pt x="746135" y="592250"/>
                      <a:pt x="751840" y="592667"/>
                      <a:pt x="756920" y="594360"/>
                    </a:cubicBezTo>
                    <a:cubicBezTo>
                      <a:pt x="762000" y="599440"/>
                      <a:pt x="766641" y="605001"/>
                      <a:pt x="772160" y="609600"/>
                    </a:cubicBezTo>
                    <a:cubicBezTo>
                      <a:pt x="776850" y="613509"/>
                      <a:pt x="782432" y="616211"/>
                      <a:pt x="787400" y="619760"/>
                    </a:cubicBezTo>
                    <a:cubicBezTo>
                      <a:pt x="831508" y="651265"/>
                      <a:pt x="787044" y="621216"/>
                      <a:pt x="822960" y="645160"/>
                    </a:cubicBezTo>
                    <a:cubicBezTo>
                      <a:pt x="827719" y="652299"/>
                      <a:pt x="843459" y="676519"/>
                      <a:pt x="848360" y="680720"/>
                    </a:cubicBezTo>
                    <a:cubicBezTo>
                      <a:pt x="887789" y="714516"/>
                      <a:pt x="849991" y="661046"/>
                      <a:pt x="889000" y="711200"/>
                    </a:cubicBezTo>
                    <a:cubicBezTo>
                      <a:pt x="895062" y="718994"/>
                      <a:pt x="897258" y="729618"/>
                      <a:pt x="904240" y="736600"/>
                    </a:cubicBezTo>
                    <a:cubicBezTo>
                      <a:pt x="909595" y="741955"/>
                      <a:pt x="918647" y="742029"/>
                      <a:pt x="924560" y="746760"/>
                    </a:cubicBezTo>
                    <a:cubicBezTo>
                      <a:pt x="968699" y="782071"/>
                      <a:pt x="938131" y="771325"/>
                      <a:pt x="980440" y="792480"/>
                    </a:cubicBezTo>
                    <a:cubicBezTo>
                      <a:pt x="985229" y="794875"/>
                      <a:pt x="990600" y="795867"/>
                      <a:pt x="995680" y="797560"/>
                    </a:cubicBezTo>
                    <a:cubicBezTo>
                      <a:pt x="1008829" y="810709"/>
                      <a:pt x="1023171" y="827044"/>
                      <a:pt x="1041400" y="833120"/>
                    </a:cubicBezTo>
                    <a:cubicBezTo>
                      <a:pt x="1046480" y="834813"/>
                      <a:pt x="1051851" y="835805"/>
                      <a:pt x="1056640" y="838200"/>
                    </a:cubicBezTo>
                    <a:cubicBezTo>
                      <a:pt x="1062101" y="840930"/>
                      <a:pt x="1066419" y="845630"/>
                      <a:pt x="1071880" y="848360"/>
                    </a:cubicBezTo>
                    <a:cubicBezTo>
                      <a:pt x="1076669" y="850755"/>
                      <a:pt x="1082245" y="851224"/>
                      <a:pt x="1087120" y="853440"/>
                    </a:cubicBezTo>
                    <a:cubicBezTo>
                      <a:pt x="1100908" y="859707"/>
                      <a:pt x="1113392" y="868971"/>
                      <a:pt x="1127760" y="873760"/>
                    </a:cubicBezTo>
                    <a:cubicBezTo>
                      <a:pt x="1132840" y="875453"/>
                      <a:pt x="1138211" y="876445"/>
                      <a:pt x="1143000" y="878840"/>
                    </a:cubicBezTo>
                    <a:cubicBezTo>
                      <a:pt x="1148461" y="881570"/>
                      <a:pt x="1152661" y="886520"/>
                      <a:pt x="1158240" y="889000"/>
                    </a:cubicBezTo>
                    <a:cubicBezTo>
                      <a:pt x="1168027" y="893350"/>
                      <a:pt x="1178560" y="895773"/>
                      <a:pt x="1188720" y="899160"/>
                    </a:cubicBezTo>
                    <a:cubicBezTo>
                      <a:pt x="1193800" y="900853"/>
                      <a:pt x="1198765" y="902941"/>
                      <a:pt x="1203960" y="904240"/>
                    </a:cubicBezTo>
                    <a:cubicBezTo>
                      <a:pt x="1210733" y="905933"/>
                      <a:pt x="1217593" y="907314"/>
                      <a:pt x="1224280" y="909320"/>
                    </a:cubicBezTo>
                    <a:cubicBezTo>
                      <a:pt x="1234538" y="912397"/>
                      <a:pt x="1245849" y="913539"/>
                      <a:pt x="1254760" y="919480"/>
                    </a:cubicBezTo>
                    <a:cubicBezTo>
                      <a:pt x="1259840" y="922867"/>
                      <a:pt x="1264421" y="927160"/>
                      <a:pt x="1270000" y="929640"/>
                    </a:cubicBezTo>
                    <a:cubicBezTo>
                      <a:pt x="1279787" y="933990"/>
                      <a:pt x="1291569" y="933859"/>
                      <a:pt x="1300480" y="939800"/>
                    </a:cubicBezTo>
                    <a:cubicBezTo>
                      <a:pt x="1319030" y="952167"/>
                      <a:pt x="1333310" y="962597"/>
                      <a:pt x="1356360" y="970280"/>
                    </a:cubicBezTo>
                    <a:cubicBezTo>
                      <a:pt x="1366520" y="973667"/>
                      <a:pt x="1377929" y="974499"/>
                      <a:pt x="1386840" y="980440"/>
                    </a:cubicBezTo>
                    <a:cubicBezTo>
                      <a:pt x="1407889" y="994473"/>
                      <a:pt x="1396157" y="989119"/>
                      <a:pt x="1422400" y="995680"/>
                    </a:cubicBezTo>
                    <a:cubicBezTo>
                      <a:pt x="1455798" y="1017946"/>
                      <a:pt x="1419830" y="995897"/>
                      <a:pt x="1452880" y="1010920"/>
                    </a:cubicBezTo>
                    <a:cubicBezTo>
                      <a:pt x="1510184" y="1036967"/>
                      <a:pt x="1474024" y="1026366"/>
                      <a:pt x="1513840" y="1036320"/>
                    </a:cubicBezTo>
                    <a:cubicBezTo>
                      <a:pt x="1540828" y="1054312"/>
                      <a:pt x="1517198" y="1040070"/>
                      <a:pt x="1554480" y="1056640"/>
                    </a:cubicBezTo>
                    <a:cubicBezTo>
                      <a:pt x="1578864" y="1067477"/>
                      <a:pt x="1568129" y="1065620"/>
                      <a:pt x="1590040" y="1071880"/>
                    </a:cubicBezTo>
                    <a:cubicBezTo>
                      <a:pt x="1596753" y="1073798"/>
                      <a:pt x="1603544" y="1075445"/>
                      <a:pt x="1610360" y="1076960"/>
                    </a:cubicBezTo>
                    <a:cubicBezTo>
                      <a:pt x="1620794" y="1079279"/>
                      <a:pt x="1640107" y="1081673"/>
                      <a:pt x="1651000" y="1087120"/>
                    </a:cubicBezTo>
                    <a:cubicBezTo>
                      <a:pt x="1656461" y="1089850"/>
                      <a:pt x="1660628" y="1094875"/>
                      <a:pt x="1666240" y="1097280"/>
                    </a:cubicBezTo>
                    <a:cubicBezTo>
                      <a:pt x="1672657" y="1100030"/>
                      <a:pt x="1679873" y="1100354"/>
                      <a:pt x="1686560" y="1102360"/>
                    </a:cubicBezTo>
                    <a:cubicBezTo>
                      <a:pt x="1769578" y="1127265"/>
                      <a:pt x="1669728" y="1098443"/>
                      <a:pt x="1742440" y="1122680"/>
                    </a:cubicBezTo>
                    <a:cubicBezTo>
                      <a:pt x="1749064" y="1124888"/>
                      <a:pt x="1756223" y="1125309"/>
                      <a:pt x="1762760" y="1127760"/>
                    </a:cubicBezTo>
                    <a:cubicBezTo>
                      <a:pt x="1798384" y="1141119"/>
                      <a:pt x="1768843" y="1133341"/>
                      <a:pt x="1798320" y="1148080"/>
                    </a:cubicBezTo>
                    <a:cubicBezTo>
                      <a:pt x="1808734" y="1153287"/>
                      <a:pt x="1829299" y="1156308"/>
                      <a:pt x="1838960" y="1158240"/>
                    </a:cubicBezTo>
                    <a:cubicBezTo>
                      <a:pt x="1844040" y="1163320"/>
                      <a:pt x="1848681" y="1168881"/>
                      <a:pt x="1854200" y="1173480"/>
                    </a:cubicBezTo>
                    <a:cubicBezTo>
                      <a:pt x="1863203" y="1180983"/>
                      <a:pt x="1879530" y="1189416"/>
                      <a:pt x="1889760" y="1193800"/>
                    </a:cubicBezTo>
                    <a:cubicBezTo>
                      <a:pt x="1894682" y="1195909"/>
                      <a:pt x="1899920" y="1197187"/>
                      <a:pt x="1905000" y="1198880"/>
                    </a:cubicBezTo>
                    <a:cubicBezTo>
                      <a:pt x="1907313" y="1200615"/>
                      <a:pt x="1934782" y="1221804"/>
                      <a:pt x="1940560" y="1224280"/>
                    </a:cubicBezTo>
                    <a:cubicBezTo>
                      <a:pt x="1946977" y="1227030"/>
                      <a:pt x="1954343" y="1226909"/>
                      <a:pt x="1960880" y="1229360"/>
                    </a:cubicBezTo>
                    <a:cubicBezTo>
                      <a:pt x="1967971" y="1232019"/>
                      <a:pt x="1974625" y="1235763"/>
                      <a:pt x="1981200" y="1239520"/>
                    </a:cubicBezTo>
                    <a:cubicBezTo>
                      <a:pt x="1986501" y="1242549"/>
                      <a:pt x="1990828" y="1247275"/>
                      <a:pt x="1996440" y="1249680"/>
                    </a:cubicBezTo>
                    <a:cubicBezTo>
                      <a:pt x="2002857" y="1252430"/>
                      <a:pt x="2010343" y="1252010"/>
                      <a:pt x="2016760" y="1254760"/>
                    </a:cubicBezTo>
                    <a:cubicBezTo>
                      <a:pt x="2034161" y="1262218"/>
                      <a:pt x="2049599" y="1274173"/>
                      <a:pt x="2067560" y="1280160"/>
                    </a:cubicBezTo>
                    <a:cubicBezTo>
                      <a:pt x="2072640" y="1281853"/>
                      <a:pt x="2078011" y="1282845"/>
                      <a:pt x="2082800" y="1285240"/>
                    </a:cubicBezTo>
                    <a:cubicBezTo>
                      <a:pt x="2088261" y="1287970"/>
                      <a:pt x="2092302" y="1293314"/>
                      <a:pt x="2098040" y="1295400"/>
                    </a:cubicBezTo>
                    <a:cubicBezTo>
                      <a:pt x="2111163" y="1300172"/>
                      <a:pt x="2138680" y="1305560"/>
                      <a:pt x="2138680" y="1305560"/>
                    </a:cubicBezTo>
                    <a:cubicBezTo>
                      <a:pt x="2143760" y="1308947"/>
                      <a:pt x="2148459" y="1312990"/>
                      <a:pt x="2153920" y="1315720"/>
                    </a:cubicBezTo>
                    <a:cubicBezTo>
                      <a:pt x="2158709" y="1318115"/>
                      <a:pt x="2164238" y="1318691"/>
                      <a:pt x="2169160" y="1320800"/>
                    </a:cubicBezTo>
                    <a:cubicBezTo>
                      <a:pt x="2176121" y="1323783"/>
                      <a:pt x="2182519" y="1327977"/>
                      <a:pt x="2189480" y="1330960"/>
                    </a:cubicBezTo>
                    <a:cubicBezTo>
                      <a:pt x="2194402" y="1333069"/>
                      <a:pt x="2199798" y="1333931"/>
                      <a:pt x="2204720" y="1336040"/>
                    </a:cubicBezTo>
                    <a:cubicBezTo>
                      <a:pt x="2211681" y="1339023"/>
                      <a:pt x="2218079" y="1343217"/>
                      <a:pt x="2225040" y="1346200"/>
                    </a:cubicBezTo>
                    <a:cubicBezTo>
                      <a:pt x="2229962" y="1348309"/>
                      <a:pt x="2235358" y="1349171"/>
                      <a:pt x="2240280" y="1351280"/>
                    </a:cubicBezTo>
                    <a:cubicBezTo>
                      <a:pt x="2247241" y="1354263"/>
                      <a:pt x="2253509" y="1358781"/>
                      <a:pt x="2260600" y="1361440"/>
                    </a:cubicBezTo>
                    <a:cubicBezTo>
                      <a:pt x="2267137" y="1363891"/>
                      <a:pt x="2274147" y="1364827"/>
                      <a:pt x="2280920" y="1366520"/>
                    </a:cubicBezTo>
                    <a:cubicBezTo>
                      <a:pt x="2286000" y="1369907"/>
                      <a:pt x="2290422" y="1374594"/>
                      <a:pt x="2296160" y="1376680"/>
                    </a:cubicBezTo>
                    <a:cubicBezTo>
                      <a:pt x="2309283" y="1381452"/>
                      <a:pt x="2336800" y="1386840"/>
                      <a:pt x="2336800" y="1386840"/>
                    </a:cubicBezTo>
                    <a:cubicBezTo>
                      <a:pt x="2341880" y="1390227"/>
                      <a:pt x="2346428" y="1394595"/>
                      <a:pt x="2352040" y="1397000"/>
                    </a:cubicBezTo>
                    <a:cubicBezTo>
                      <a:pt x="2358457" y="1399750"/>
                      <a:pt x="2365647" y="1400162"/>
                      <a:pt x="2372360" y="1402080"/>
                    </a:cubicBezTo>
                    <a:cubicBezTo>
                      <a:pt x="2377509" y="1403551"/>
                      <a:pt x="2382451" y="1405689"/>
                      <a:pt x="2387600" y="1407160"/>
                    </a:cubicBezTo>
                    <a:cubicBezTo>
                      <a:pt x="2394313" y="1409078"/>
                      <a:pt x="2401475" y="1409555"/>
                      <a:pt x="2407920" y="1412240"/>
                    </a:cubicBezTo>
                    <a:cubicBezTo>
                      <a:pt x="2421901" y="1418065"/>
                      <a:pt x="2434772" y="1426293"/>
                      <a:pt x="2448560" y="1432560"/>
                    </a:cubicBezTo>
                    <a:cubicBezTo>
                      <a:pt x="2457467" y="1436609"/>
                      <a:pt x="2475498" y="1440564"/>
                      <a:pt x="2484120" y="1442720"/>
                    </a:cubicBezTo>
                    <a:cubicBezTo>
                      <a:pt x="2489200" y="1446107"/>
                      <a:pt x="2493899" y="1450150"/>
                      <a:pt x="2499360" y="1452880"/>
                    </a:cubicBezTo>
                    <a:cubicBezTo>
                      <a:pt x="2504149" y="1455275"/>
                      <a:pt x="2509405" y="1456661"/>
                      <a:pt x="2514600" y="1457960"/>
                    </a:cubicBezTo>
                    <a:cubicBezTo>
                      <a:pt x="2522977" y="1460054"/>
                      <a:pt x="2531505" y="1461495"/>
                      <a:pt x="2540000" y="1463040"/>
                    </a:cubicBezTo>
                    <a:cubicBezTo>
                      <a:pt x="2550134" y="1464883"/>
                      <a:pt x="2560487" y="1465622"/>
                      <a:pt x="2570480" y="1468120"/>
                    </a:cubicBezTo>
                    <a:cubicBezTo>
                      <a:pt x="2580870" y="1470717"/>
                      <a:pt x="2590458" y="1476180"/>
                      <a:pt x="2600960" y="1478280"/>
                    </a:cubicBezTo>
                    <a:cubicBezTo>
                      <a:pt x="2617893" y="1481667"/>
                      <a:pt x="2635007" y="1484252"/>
                      <a:pt x="2651760" y="1488440"/>
                    </a:cubicBezTo>
                    <a:cubicBezTo>
                      <a:pt x="2658533" y="1490133"/>
                      <a:pt x="2665264" y="1492005"/>
                      <a:pt x="2672080" y="1493520"/>
                    </a:cubicBezTo>
                    <a:cubicBezTo>
                      <a:pt x="2721115" y="1504417"/>
                      <a:pt x="2672817" y="1492651"/>
                      <a:pt x="2727960" y="1503680"/>
                    </a:cubicBezTo>
                    <a:cubicBezTo>
                      <a:pt x="2755691" y="1509226"/>
                      <a:pt x="2742627" y="1509404"/>
                      <a:pt x="2773680" y="1513840"/>
                    </a:cubicBezTo>
                    <a:cubicBezTo>
                      <a:pt x="2788860" y="1516009"/>
                      <a:pt x="2804160" y="1517227"/>
                      <a:pt x="2819400" y="1518920"/>
                    </a:cubicBezTo>
                    <a:cubicBezTo>
                      <a:pt x="2843649" y="1527003"/>
                      <a:pt x="2839379" y="1526687"/>
                      <a:pt x="2875280" y="1529080"/>
                    </a:cubicBezTo>
                    <a:cubicBezTo>
                      <a:pt x="2912489" y="1531561"/>
                      <a:pt x="2949787" y="1532467"/>
                      <a:pt x="2987040" y="1534160"/>
                    </a:cubicBezTo>
                    <a:cubicBezTo>
                      <a:pt x="3018407" y="1538081"/>
                      <a:pt x="3025577" y="1537973"/>
                      <a:pt x="3053080" y="1544320"/>
                    </a:cubicBezTo>
                    <a:cubicBezTo>
                      <a:pt x="3066686" y="1547460"/>
                      <a:pt x="3080028" y="1551742"/>
                      <a:pt x="3093720" y="1554480"/>
                    </a:cubicBezTo>
                    <a:cubicBezTo>
                      <a:pt x="3170327" y="1569801"/>
                      <a:pt x="3074873" y="1550292"/>
                      <a:pt x="3139440" y="1564640"/>
                    </a:cubicBezTo>
                    <a:cubicBezTo>
                      <a:pt x="3147869" y="1566513"/>
                      <a:pt x="3156510" y="1567448"/>
                      <a:pt x="3164840" y="1569720"/>
                    </a:cubicBezTo>
                    <a:lnTo>
                      <a:pt x="3210560" y="1584960"/>
                    </a:lnTo>
                    <a:lnTo>
                      <a:pt x="3225800" y="1590040"/>
                    </a:lnTo>
                    <a:cubicBezTo>
                      <a:pt x="3230880" y="1591733"/>
                      <a:pt x="3236251" y="1592725"/>
                      <a:pt x="3241040" y="1595120"/>
                    </a:cubicBezTo>
                    <a:cubicBezTo>
                      <a:pt x="3247813" y="1598507"/>
                      <a:pt x="3254107" y="1603104"/>
                      <a:pt x="3261360" y="1605280"/>
                    </a:cubicBezTo>
                    <a:cubicBezTo>
                      <a:pt x="3271226" y="1608240"/>
                      <a:pt x="3281888" y="1607706"/>
                      <a:pt x="3291840" y="1610360"/>
                    </a:cubicBezTo>
                    <a:cubicBezTo>
                      <a:pt x="3307362" y="1614499"/>
                      <a:pt x="3322320" y="1620520"/>
                      <a:pt x="3337560" y="1625600"/>
                    </a:cubicBezTo>
                    <a:cubicBezTo>
                      <a:pt x="3342640" y="1627293"/>
                      <a:pt x="3347605" y="1629381"/>
                      <a:pt x="3352800" y="1630680"/>
                    </a:cubicBezTo>
                    <a:lnTo>
                      <a:pt x="3373120" y="1635760"/>
                    </a:lnTo>
                    <a:cubicBezTo>
                      <a:pt x="3378200" y="1639147"/>
                      <a:pt x="3382899" y="1643190"/>
                      <a:pt x="3388360" y="1645920"/>
                    </a:cubicBezTo>
                    <a:cubicBezTo>
                      <a:pt x="3405381" y="1654431"/>
                      <a:pt x="3434834" y="1654470"/>
                      <a:pt x="3449320" y="1656080"/>
                    </a:cubicBezTo>
                    <a:cubicBezTo>
                      <a:pt x="3485860" y="1668260"/>
                      <a:pt x="3440229" y="1653483"/>
                      <a:pt x="3484880" y="1666240"/>
                    </a:cubicBezTo>
                    <a:cubicBezTo>
                      <a:pt x="3490029" y="1667711"/>
                      <a:pt x="3494925" y="1670021"/>
                      <a:pt x="3500120" y="1671320"/>
                    </a:cubicBezTo>
                    <a:cubicBezTo>
                      <a:pt x="3508497" y="1673414"/>
                      <a:pt x="3517091" y="1674527"/>
                      <a:pt x="3525520" y="1676400"/>
                    </a:cubicBezTo>
                    <a:cubicBezTo>
                      <a:pt x="3532336" y="1677915"/>
                      <a:pt x="3539127" y="1679562"/>
                      <a:pt x="3545840" y="1681480"/>
                    </a:cubicBezTo>
                    <a:cubicBezTo>
                      <a:pt x="3550989" y="1682951"/>
                      <a:pt x="3555758" y="1685969"/>
                      <a:pt x="3561080" y="1686560"/>
                    </a:cubicBezTo>
                    <a:cubicBezTo>
                      <a:pt x="3586381" y="1689371"/>
                      <a:pt x="3611919" y="1689435"/>
                      <a:pt x="3637280" y="1691640"/>
                    </a:cubicBezTo>
                    <a:cubicBezTo>
                      <a:pt x="3650881" y="1692823"/>
                      <a:pt x="3664427" y="1694644"/>
                      <a:pt x="3677920" y="1696720"/>
                    </a:cubicBezTo>
                    <a:cubicBezTo>
                      <a:pt x="3686454" y="1698033"/>
                      <a:pt x="3694711" y="1701138"/>
                      <a:pt x="3703320" y="1701800"/>
                    </a:cubicBezTo>
                    <a:cubicBezTo>
                      <a:pt x="3738815" y="1704530"/>
                      <a:pt x="3774444" y="1705102"/>
                      <a:pt x="3810000" y="1706880"/>
                    </a:cubicBezTo>
                    <a:cubicBezTo>
                      <a:pt x="4000105" y="1716385"/>
                      <a:pt x="3808200" y="1707685"/>
                      <a:pt x="4023360" y="1717040"/>
                    </a:cubicBezTo>
                    <a:cubicBezTo>
                      <a:pt x="4041987" y="1718733"/>
                      <a:pt x="4060566" y="1721063"/>
                      <a:pt x="4079240" y="1722120"/>
                    </a:cubicBezTo>
                    <a:lnTo>
                      <a:pt x="4292600" y="1732280"/>
                    </a:lnTo>
                    <a:cubicBezTo>
                      <a:pt x="4334933" y="1730587"/>
                      <a:pt x="4377321" y="1729928"/>
                      <a:pt x="4419600" y="1727200"/>
                    </a:cubicBezTo>
                    <a:cubicBezTo>
                      <a:pt x="4429879" y="1726537"/>
                      <a:pt x="4440025" y="1724354"/>
                      <a:pt x="4450080" y="1722120"/>
                    </a:cubicBezTo>
                    <a:cubicBezTo>
                      <a:pt x="4455307" y="1720958"/>
                      <a:pt x="4459998" y="1717631"/>
                      <a:pt x="4465320" y="1717040"/>
                    </a:cubicBezTo>
                    <a:cubicBezTo>
                      <a:pt x="4475418" y="1715918"/>
                      <a:pt x="4485640" y="1717040"/>
                      <a:pt x="4495800" y="1717040"/>
                    </a:cubicBezTo>
                  </a:path>
                </a:pathLst>
              </a:custGeom>
              <a:noFill/>
              <a:ln w="19050">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1802218" y="3946479"/>
                <a:ext cx="762000" cy="442711"/>
                <a:chOff x="6508787" y="2939210"/>
                <a:chExt cx="762000" cy="442711"/>
              </a:xfrm>
            </p:grpSpPr>
            <p:sp>
              <p:nvSpPr>
                <p:cNvPr id="19" name="Freeform 18"/>
                <p:cNvSpPr/>
                <p:nvPr/>
              </p:nvSpPr>
              <p:spPr>
                <a:xfrm>
                  <a:off x="6508787" y="2939210"/>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6912646" y="3181779"/>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p:cNvGrpSpPr/>
              <p:nvPr/>
            </p:nvGrpSpPr>
            <p:grpSpPr>
              <a:xfrm>
                <a:off x="2537851" y="3425929"/>
                <a:ext cx="762000" cy="442711"/>
                <a:chOff x="6508915" y="2711267"/>
                <a:chExt cx="762000" cy="442711"/>
              </a:xfrm>
            </p:grpSpPr>
            <p:sp>
              <p:nvSpPr>
                <p:cNvPr id="23" name="Freeform 22"/>
                <p:cNvSpPr/>
                <p:nvPr/>
              </p:nvSpPr>
              <p:spPr>
                <a:xfrm>
                  <a:off x="6508915" y="2711267"/>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6912774" y="2953836"/>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p:cNvGrpSpPr/>
              <p:nvPr/>
            </p:nvGrpSpPr>
            <p:grpSpPr>
              <a:xfrm>
                <a:off x="3790047" y="3164942"/>
                <a:ext cx="762000" cy="442711"/>
                <a:chOff x="6088096" y="3029826"/>
                <a:chExt cx="762000" cy="442711"/>
              </a:xfrm>
            </p:grpSpPr>
            <p:sp>
              <p:nvSpPr>
                <p:cNvPr id="26" name="Freeform 25"/>
                <p:cNvSpPr/>
                <p:nvPr/>
              </p:nvSpPr>
              <p:spPr>
                <a:xfrm>
                  <a:off x="6088096" y="3029826"/>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6491955" y="3272395"/>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p:cNvGrpSpPr/>
              <p:nvPr/>
            </p:nvGrpSpPr>
            <p:grpSpPr>
              <a:xfrm>
                <a:off x="3307753" y="2487352"/>
                <a:ext cx="762000" cy="442711"/>
                <a:chOff x="5974823" y="2862520"/>
                <a:chExt cx="762000" cy="442711"/>
              </a:xfrm>
            </p:grpSpPr>
            <p:sp>
              <p:nvSpPr>
                <p:cNvPr id="32" name="Freeform 31"/>
                <p:cNvSpPr/>
                <p:nvPr/>
              </p:nvSpPr>
              <p:spPr>
                <a:xfrm>
                  <a:off x="5974823" y="2862520"/>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6382974" y="3143331"/>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p:cNvGrpSpPr/>
              <p:nvPr/>
            </p:nvGrpSpPr>
            <p:grpSpPr>
              <a:xfrm>
                <a:off x="2988315" y="2963215"/>
                <a:ext cx="762000" cy="442711"/>
                <a:chOff x="6208383" y="2910844"/>
                <a:chExt cx="762000" cy="442711"/>
              </a:xfrm>
            </p:grpSpPr>
            <p:sp>
              <p:nvSpPr>
                <p:cNvPr id="35" name="Freeform 34"/>
                <p:cNvSpPr/>
                <p:nvPr/>
              </p:nvSpPr>
              <p:spPr>
                <a:xfrm>
                  <a:off x="6208383" y="2910844"/>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6612242" y="3153413"/>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p:cNvGrpSpPr/>
              <p:nvPr/>
            </p:nvGrpSpPr>
            <p:grpSpPr>
              <a:xfrm>
                <a:off x="1134670" y="3645035"/>
                <a:ext cx="762000" cy="442711"/>
                <a:chOff x="6334760" y="3037840"/>
                <a:chExt cx="762000" cy="442711"/>
              </a:xfrm>
            </p:grpSpPr>
            <p:sp>
              <p:nvSpPr>
                <p:cNvPr id="41" name="Freeform 40"/>
                <p:cNvSpPr/>
                <p:nvPr/>
              </p:nvSpPr>
              <p:spPr>
                <a:xfrm>
                  <a:off x="6334760" y="3037840"/>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6738619" y="3280409"/>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2612861" y="2263119"/>
                <a:ext cx="762000" cy="442711"/>
                <a:chOff x="6048983" y="2715593"/>
                <a:chExt cx="762000" cy="442711"/>
              </a:xfrm>
            </p:grpSpPr>
            <p:sp>
              <p:nvSpPr>
                <p:cNvPr id="47" name="Freeform 46"/>
                <p:cNvSpPr/>
                <p:nvPr/>
              </p:nvSpPr>
              <p:spPr>
                <a:xfrm>
                  <a:off x="6048983" y="2715593"/>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6442937" y="2994092"/>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9" name="Group 48"/>
              <p:cNvGrpSpPr/>
              <p:nvPr/>
            </p:nvGrpSpPr>
            <p:grpSpPr>
              <a:xfrm>
                <a:off x="1834124" y="3253882"/>
                <a:ext cx="762000" cy="442711"/>
                <a:chOff x="6676073" y="3137041"/>
                <a:chExt cx="762000" cy="442711"/>
              </a:xfrm>
            </p:grpSpPr>
            <p:sp>
              <p:nvSpPr>
                <p:cNvPr id="50" name="Freeform 49"/>
                <p:cNvSpPr/>
                <p:nvPr/>
              </p:nvSpPr>
              <p:spPr>
                <a:xfrm>
                  <a:off x="6676073" y="3137041"/>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7079932" y="3379610"/>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2" name="Group 51"/>
              <p:cNvGrpSpPr/>
              <p:nvPr/>
            </p:nvGrpSpPr>
            <p:grpSpPr>
              <a:xfrm>
                <a:off x="2159678" y="2770167"/>
                <a:ext cx="762000" cy="442711"/>
                <a:chOff x="6334760" y="3037840"/>
                <a:chExt cx="762000" cy="442711"/>
              </a:xfrm>
            </p:grpSpPr>
            <p:sp>
              <p:nvSpPr>
                <p:cNvPr id="53" name="Freeform 52"/>
                <p:cNvSpPr/>
                <p:nvPr/>
              </p:nvSpPr>
              <p:spPr>
                <a:xfrm>
                  <a:off x="6334760" y="3037840"/>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6738619" y="3280409"/>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Group 57"/>
              <p:cNvGrpSpPr/>
              <p:nvPr/>
            </p:nvGrpSpPr>
            <p:grpSpPr>
              <a:xfrm>
                <a:off x="4477964" y="2630463"/>
                <a:ext cx="762000" cy="442711"/>
                <a:chOff x="6334760" y="3037840"/>
                <a:chExt cx="762000" cy="442711"/>
              </a:xfrm>
            </p:grpSpPr>
            <p:sp>
              <p:nvSpPr>
                <p:cNvPr id="59" name="Freeform 58"/>
                <p:cNvSpPr/>
                <p:nvPr/>
              </p:nvSpPr>
              <p:spPr>
                <a:xfrm>
                  <a:off x="6334760" y="3037840"/>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6738619" y="3280409"/>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4" name="Group 63"/>
              <p:cNvGrpSpPr/>
              <p:nvPr/>
            </p:nvGrpSpPr>
            <p:grpSpPr>
              <a:xfrm>
                <a:off x="3895320" y="2138031"/>
                <a:ext cx="762000" cy="442711"/>
                <a:chOff x="6334760" y="3037840"/>
                <a:chExt cx="762000" cy="442711"/>
              </a:xfrm>
            </p:grpSpPr>
            <p:sp>
              <p:nvSpPr>
                <p:cNvPr id="65" name="Freeform 64"/>
                <p:cNvSpPr/>
                <p:nvPr/>
              </p:nvSpPr>
              <p:spPr>
                <a:xfrm>
                  <a:off x="6334760" y="3037840"/>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6738619" y="3280409"/>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0" name="Group 69"/>
              <p:cNvGrpSpPr/>
              <p:nvPr/>
            </p:nvGrpSpPr>
            <p:grpSpPr>
              <a:xfrm>
                <a:off x="4775852" y="2083141"/>
                <a:ext cx="762000" cy="442711"/>
                <a:chOff x="6334760" y="3037840"/>
                <a:chExt cx="762000" cy="442711"/>
              </a:xfrm>
            </p:grpSpPr>
            <p:sp>
              <p:nvSpPr>
                <p:cNvPr id="71" name="Freeform 70"/>
                <p:cNvSpPr/>
                <p:nvPr/>
              </p:nvSpPr>
              <p:spPr>
                <a:xfrm>
                  <a:off x="6334760" y="3037840"/>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a:off x="6738619" y="3280409"/>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3" name="TextBox 72"/>
              <p:cNvSpPr txBox="1"/>
              <p:nvPr/>
            </p:nvSpPr>
            <p:spPr>
              <a:xfrm>
                <a:off x="1219779" y="3651857"/>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B</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77" name="TextBox 76"/>
              <p:cNvSpPr txBox="1"/>
              <p:nvPr/>
            </p:nvSpPr>
            <p:spPr>
              <a:xfrm>
                <a:off x="1852107" y="3953591"/>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B</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78" name="TextBox 77"/>
              <p:cNvSpPr txBox="1"/>
              <p:nvPr/>
            </p:nvSpPr>
            <p:spPr>
              <a:xfrm>
                <a:off x="1911669" y="3258615"/>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B</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81" name="TextBox 80"/>
              <p:cNvSpPr txBox="1"/>
              <p:nvPr/>
            </p:nvSpPr>
            <p:spPr>
              <a:xfrm>
                <a:off x="2697150" y="3410759"/>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C</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82" name="TextBox 81"/>
              <p:cNvSpPr txBox="1"/>
              <p:nvPr/>
            </p:nvSpPr>
            <p:spPr>
              <a:xfrm>
                <a:off x="2288176" y="2762109"/>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B</a:t>
                </a:r>
                <a:r>
                  <a:rPr lang="en-US" sz="1400" dirty="0" smtClean="0">
                    <a:solidFill>
                      <a:srgbClr val="FF0000"/>
                    </a:solidFill>
                    <a:latin typeface="Times New Roman" panose="02020603050405020304" pitchFamily="18" charset="0"/>
                    <a:cs typeface="Times New Roman" panose="02020603050405020304" pitchFamily="18" charset="0"/>
                  </a:rPr>
                  <a:t>D</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83" name="TextBox 82"/>
              <p:cNvSpPr txBox="1"/>
              <p:nvPr/>
            </p:nvSpPr>
            <p:spPr>
              <a:xfrm>
                <a:off x="3139853" y="2946015"/>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C</a:t>
                </a:r>
                <a:r>
                  <a:rPr lang="en-US" sz="1400" dirty="0" smtClean="0">
                    <a:solidFill>
                      <a:srgbClr val="FF0000"/>
                    </a:solidFill>
                    <a:latin typeface="Times New Roman" panose="02020603050405020304" pitchFamily="18" charset="0"/>
                    <a:cs typeface="Times New Roman" panose="02020603050405020304" pitchFamily="18" charset="0"/>
                  </a:rPr>
                  <a:t>E</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84" name="TextBox 83"/>
              <p:cNvSpPr txBox="1"/>
              <p:nvPr/>
            </p:nvSpPr>
            <p:spPr>
              <a:xfrm>
                <a:off x="2750407" y="2247368"/>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B</a:t>
                </a:r>
                <a:r>
                  <a:rPr lang="en-US" sz="1400" dirty="0" smtClean="0">
                    <a:solidFill>
                      <a:srgbClr val="FF0000"/>
                    </a:solidFill>
                    <a:latin typeface="Times New Roman" panose="02020603050405020304" pitchFamily="18" charset="0"/>
                    <a:cs typeface="Times New Roman" panose="02020603050405020304" pitchFamily="18" charset="0"/>
                  </a:rPr>
                  <a:t>D</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85" name="TextBox 84"/>
              <p:cNvSpPr txBox="1"/>
              <p:nvPr/>
            </p:nvSpPr>
            <p:spPr>
              <a:xfrm>
                <a:off x="3828177" y="3183804"/>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C</a:t>
                </a:r>
                <a:r>
                  <a:rPr lang="en-US" sz="1400" dirty="0">
                    <a:solidFill>
                      <a:srgbClr val="FF0000"/>
                    </a:solidFill>
                    <a:latin typeface="Times New Roman" panose="02020603050405020304" pitchFamily="18" charset="0"/>
                    <a:cs typeface="Times New Roman" panose="02020603050405020304" pitchFamily="18" charset="0"/>
                  </a:rPr>
                  <a:t>F</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86" name="TextBox 85"/>
              <p:cNvSpPr txBox="1"/>
              <p:nvPr/>
            </p:nvSpPr>
            <p:spPr>
              <a:xfrm>
                <a:off x="3454443" y="2464896"/>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a:solidFill>
                      <a:srgbClr val="7030A0"/>
                    </a:solidFill>
                    <a:latin typeface="Times New Roman" panose="02020603050405020304" pitchFamily="18" charset="0"/>
                    <a:cs typeface="Times New Roman" panose="02020603050405020304" pitchFamily="18" charset="0"/>
                  </a:rPr>
                  <a:t>C</a:t>
                </a:r>
                <a:r>
                  <a:rPr lang="en-US" sz="1400" dirty="0" smtClean="0">
                    <a:solidFill>
                      <a:srgbClr val="FF0000"/>
                    </a:solidFill>
                    <a:latin typeface="Times New Roman" panose="02020603050405020304" pitchFamily="18" charset="0"/>
                    <a:cs typeface="Times New Roman" panose="02020603050405020304" pitchFamily="18" charset="0"/>
                  </a:rPr>
                  <a:t>E</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87" name="TextBox 86"/>
              <p:cNvSpPr txBox="1"/>
              <p:nvPr/>
            </p:nvSpPr>
            <p:spPr>
              <a:xfrm>
                <a:off x="4003330" y="2132468"/>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C</a:t>
                </a:r>
                <a:r>
                  <a:rPr lang="en-US" sz="1400" dirty="0">
                    <a:solidFill>
                      <a:srgbClr val="FF0000"/>
                    </a:solidFill>
                    <a:latin typeface="Times New Roman" panose="02020603050405020304" pitchFamily="18" charset="0"/>
                    <a:cs typeface="Times New Roman" panose="02020603050405020304" pitchFamily="18" charset="0"/>
                  </a:rPr>
                  <a:t>E</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88" name="TextBox 87"/>
              <p:cNvSpPr txBox="1"/>
              <p:nvPr/>
            </p:nvSpPr>
            <p:spPr>
              <a:xfrm>
                <a:off x="4612568" y="2625634"/>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C</a:t>
                </a:r>
                <a:r>
                  <a:rPr lang="en-US" sz="1400" dirty="0" smtClean="0">
                    <a:solidFill>
                      <a:srgbClr val="FF0000"/>
                    </a:solidFill>
                    <a:latin typeface="Times New Roman" panose="02020603050405020304" pitchFamily="18" charset="0"/>
                    <a:cs typeface="Times New Roman" panose="02020603050405020304" pitchFamily="18" charset="0"/>
                  </a:rPr>
                  <a:t>G</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89" name="TextBox 88"/>
              <p:cNvSpPr txBox="1"/>
              <p:nvPr/>
            </p:nvSpPr>
            <p:spPr>
              <a:xfrm>
                <a:off x="4912649" y="2063680"/>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C</a:t>
                </a:r>
                <a:r>
                  <a:rPr lang="en-US" sz="1400" dirty="0" smtClean="0">
                    <a:solidFill>
                      <a:srgbClr val="FF0000"/>
                    </a:solidFill>
                    <a:latin typeface="Times New Roman" panose="02020603050405020304" pitchFamily="18" charset="0"/>
                    <a:cs typeface="Times New Roman" panose="02020603050405020304" pitchFamily="18" charset="0"/>
                  </a:rPr>
                  <a:t>G</a:t>
                </a:r>
                <a:endParaRPr lang="en-US" sz="1400" dirty="0">
                  <a:solidFill>
                    <a:srgbClr val="0070C0"/>
                  </a:solidFill>
                  <a:latin typeface="Times New Roman" panose="02020603050405020304" pitchFamily="18" charset="0"/>
                  <a:cs typeface="Times New Roman" panose="02020603050405020304" pitchFamily="18" charset="0"/>
                </a:endParaRPr>
              </a:p>
            </p:txBody>
          </p:sp>
          <p:grpSp>
            <p:nvGrpSpPr>
              <p:cNvPr id="91" name="Group 90"/>
              <p:cNvGrpSpPr/>
              <p:nvPr/>
            </p:nvGrpSpPr>
            <p:grpSpPr>
              <a:xfrm>
                <a:off x="4621211" y="3193670"/>
                <a:ext cx="762000" cy="442711"/>
                <a:chOff x="6072030" y="3212778"/>
                <a:chExt cx="762000" cy="442711"/>
              </a:xfrm>
            </p:grpSpPr>
            <p:sp>
              <p:nvSpPr>
                <p:cNvPr id="92" name="Freeform 91"/>
                <p:cNvSpPr/>
                <p:nvPr/>
              </p:nvSpPr>
              <p:spPr>
                <a:xfrm>
                  <a:off x="6072030" y="3212778"/>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p:cNvSpPr/>
                <p:nvPr/>
              </p:nvSpPr>
              <p:spPr>
                <a:xfrm>
                  <a:off x="6475889" y="3455347"/>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4" name="TextBox 93"/>
              <p:cNvSpPr txBox="1"/>
              <p:nvPr/>
            </p:nvSpPr>
            <p:spPr>
              <a:xfrm>
                <a:off x="4763305" y="3189647"/>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C</a:t>
                </a:r>
                <a:r>
                  <a:rPr lang="en-US" sz="1400" dirty="0" smtClean="0">
                    <a:solidFill>
                      <a:srgbClr val="FF0000"/>
                    </a:solidFill>
                    <a:latin typeface="Times New Roman" panose="02020603050405020304" pitchFamily="18" charset="0"/>
                    <a:cs typeface="Times New Roman" panose="02020603050405020304" pitchFamily="18" charset="0"/>
                  </a:rPr>
                  <a:t>G</a:t>
                </a:r>
                <a:endParaRPr lang="en-US" sz="1400" dirty="0">
                  <a:solidFill>
                    <a:srgbClr val="0070C0"/>
                  </a:solidFill>
                  <a:latin typeface="Times New Roman" panose="02020603050405020304" pitchFamily="18" charset="0"/>
                  <a:cs typeface="Times New Roman" panose="02020603050405020304" pitchFamily="18" charset="0"/>
                </a:endParaRPr>
              </a:p>
            </p:txBody>
          </p:sp>
        </p:grpSp>
        <p:sp>
          <p:nvSpPr>
            <p:cNvPr id="97" name="TextBox 96"/>
            <p:cNvSpPr txBox="1"/>
            <p:nvPr/>
          </p:nvSpPr>
          <p:spPr>
            <a:xfrm>
              <a:off x="1630433" y="1164373"/>
              <a:ext cx="3442773" cy="369332"/>
            </a:xfrm>
            <a:prstGeom prst="rect">
              <a:avLst/>
            </a:prstGeom>
            <a:noFill/>
          </p:spPr>
          <p:txBody>
            <a:bodyPr wrap="square" rtlCol="0">
              <a:spAutoFit/>
            </a:bodyPr>
            <a:lstStyle/>
            <a:p>
              <a:pPr algn="ctr"/>
              <a:r>
                <a:rPr lang="en-US" b="1" dirty="0" smtClean="0">
                  <a:latin typeface="Times New Roman" panose="02020603050405020304" pitchFamily="18" charset="0"/>
                  <a:cs typeface="Times New Roman" panose="02020603050405020304" pitchFamily="18" charset="0"/>
                </a:rPr>
                <a:t>Tumor clonal composition</a:t>
              </a:r>
              <a:endParaRPr lang="en-US" b="1" dirty="0">
                <a:latin typeface="Times New Roman" panose="02020603050405020304" pitchFamily="18" charset="0"/>
                <a:cs typeface="Times New Roman" panose="02020603050405020304" pitchFamily="18" charset="0"/>
              </a:endParaRPr>
            </a:p>
          </p:txBody>
        </p:sp>
        <p:sp>
          <p:nvSpPr>
            <p:cNvPr id="126" name="Freeform 125"/>
            <p:cNvSpPr/>
            <p:nvPr/>
          </p:nvSpPr>
          <p:spPr>
            <a:xfrm>
              <a:off x="3143503" y="3660205"/>
              <a:ext cx="762000" cy="442711"/>
            </a:xfrm>
            <a:custGeom>
              <a:avLst/>
              <a:gdLst>
                <a:gd name="connsiteX0" fmla="*/ 238760 w 762000"/>
                <a:gd name="connsiteY0" fmla="*/ 76200 h 442711"/>
                <a:gd name="connsiteX1" fmla="*/ 238760 w 762000"/>
                <a:gd name="connsiteY1" fmla="*/ 76200 h 442711"/>
                <a:gd name="connsiteX2" fmla="*/ 142240 w 762000"/>
                <a:gd name="connsiteY2" fmla="*/ 101600 h 442711"/>
                <a:gd name="connsiteX3" fmla="*/ 116840 w 762000"/>
                <a:gd name="connsiteY3" fmla="*/ 111760 h 442711"/>
                <a:gd name="connsiteX4" fmla="*/ 101600 w 762000"/>
                <a:gd name="connsiteY4" fmla="*/ 121920 h 442711"/>
                <a:gd name="connsiteX5" fmla="*/ 55880 w 762000"/>
                <a:gd name="connsiteY5" fmla="*/ 142240 h 442711"/>
                <a:gd name="connsiteX6" fmla="*/ 45720 w 762000"/>
                <a:gd name="connsiteY6" fmla="*/ 157480 h 442711"/>
                <a:gd name="connsiteX7" fmla="*/ 40640 w 762000"/>
                <a:gd name="connsiteY7" fmla="*/ 172720 h 442711"/>
                <a:gd name="connsiteX8" fmla="*/ 20320 w 762000"/>
                <a:gd name="connsiteY8" fmla="*/ 203200 h 442711"/>
                <a:gd name="connsiteX9" fmla="*/ 10160 w 762000"/>
                <a:gd name="connsiteY9" fmla="*/ 218440 h 442711"/>
                <a:gd name="connsiteX10" fmla="*/ 0 w 762000"/>
                <a:gd name="connsiteY10" fmla="*/ 248920 h 442711"/>
                <a:gd name="connsiteX11" fmla="*/ 15240 w 762000"/>
                <a:gd name="connsiteY11" fmla="*/ 299720 h 442711"/>
                <a:gd name="connsiteX12" fmla="*/ 20320 w 762000"/>
                <a:gd name="connsiteY12" fmla="*/ 314960 h 442711"/>
                <a:gd name="connsiteX13" fmla="*/ 30480 w 762000"/>
                <a:gd name="connsiteY13" fmla="*/ 330200 h 442711"/>
                <a:gd name="connsiteX14" fmla="*/ 55880 w 762000"/>
                <a:gd name="connsiteY14" fmla="*/ 375920 h 442711"/>
                <a:gd name="connsiteX15" fmla="*/ 71120 w 762000"/>
                <a:gd name="connsiteY15" fmla="*/ 386080 h 442711"/>
                <a:gd name="connsiteX16" fmla="*/ 86360 w 762000"/>
                <a:gd name="connsiteY16" fmla="*/ 401320 h 442711"/>
                <a:gd name="connsiteX17" fmla="*/ 162560 w 762000"/>
                <a:gd name="connsiteY17" fmla="*/ 416560 h 442711"/>
                <a:gd name="connsiteX18" fmla="*/ 238760 w 762000"/>
                <a:gd name="connsiteY18" fmla="*/ 426720 h 442711"/>
                <a:gd name="connsiteX19" fmla="*/ 294640 w 762000"/>
                <a:gd name="connsiteY19" fmla="*/ 431800 h 442711"/>
                <a:gd name="connsiteX20" fmla="*/ 309880 w 762000"/>
                <a:gd name="connsiteY20" fmla="*/ 436880 h 442711"/>
                <a:gd name="connsiteX21" fmla="*/ 487680 w 762000"/>
                <a:gd name="connsiteY21" fmla="*/ 436880 h 442711"/>
                <a:gd name="connsiteX22" fmla="*/ 528320 w 762000"/>
                <a:gd name="connsiteY22" fmla="*/ 431800 h 442711"/>
                <a:gd name="connsiteX23" fmla="*/ 574040 w 762000"/>
                <a:gd name="connsiteY23" fmla="*/ 421640 h 442711"/>
                <a:gd name="connsiteX24" fmla="*/ 609600 w 762000"/>
                <a:gd name="connsiteY24" fmla="*/ 416560 h 442711"/>
                <a:gd name="connsiteX25" fmla="*/ 624840 w 762000"/>
                <a:gd name="connsiteY25" fmla="*/ 411480 h 442711"/>
                <a:gd name="connsiteX26" fmla="*/ 650240 w 762000"/>
                <a:gd name="connsiteY26" fmla="*/ 406400 h 442711"/>
                <a:gd name="connsiteX27" fmla="*/ 665480 w 762000"/>
                <a:gd name="connsiteY27" fmla="*/ 396240 h 442711"/>
                <a:gd name="connsiteX28" fmla="*/ 695960 w 762000"/>
                <a:gd name="connsiteY28" fmla="*/ 381000 h 442711"/>
                <a:gd name="connsiteX29" fmla="*/ 706120 w 762000"/>
                <a:gd name="connsiteY29" fmla="*/ 365760 h 442711"/>
                <a:gd name="connsiteX30" fmla="*/ 736600 w 762000"/>
                <a:gd name="connsiteY30" fmla="*/ 335280 h 442711"/>
                <a:gd name="connsiteX31" fmla="*/ 741680 w 762000"/>
                <a:gd name="connsiteY31" fmla="*/ 320040 h 442711"/>
                <a:gd name="connsiteX32" fmla="*/ 751840 w 762000"/>
                <a:gd name="connsiteY32" fmla="*/ 304800 h 442711"/>
                <a:gd name="connsiteX33" fmla="*/ 756920 w 762000"/>
                <a:gd name="connsiteY33" fmla="*/ 284480 h 442711"/>
                <a:gd name="connsiteX34" fmla="*/ 762000 w 762000"/>
                <a:gd name="connsiteY34" fmla="*/ 269240 h 442711"/>
                <a:gd name="connsiteX35" fmla="*/ 746760 w 762000"/>
                <a:gd name="connsiteY35" fmla="*/ 218440 h 442711"/>
                <a:gd name="connsiteX36" fmla="*/ 731520 w 762000"/>
                <a:gd name="connsiteY36" fmla="*/ 203200 h 442711"/>
                <a:gd name="connsiteX37" fmla="*/ 711200 w 762000"/>
                <a:gd name="connsiteY37" fmla="*/ 142240 h 442711"/>
                <a:gd name="connsiteX38" fmla="*/ 706120 w 762000"/>
                <a:gd name="connsiteY38" fmla="*/ 127000 h 442711"/>
                <a:gd name="connsiteX39" fmla="*/ 695960 w 762000"/>
                <a:gd name="connsiteY39" fmla="*/ 111760 h 442711"/>
                <a:gd name="connsiteX40" fmla="*/ 690880 w 762000"/>
                <a:gd name="connsiteY40" fmla="*/ 96520 h 442711"/>
                <a:gd name="connsiteX41" fmla="*/ 660400 w 762000"/>
                <a:gd name="connsiteY41" fmla="*/ 76200 h 442711"/>
                <a:gd name="connsiteX42" fmla="*/ 650240 w 762000"/>
                <a:gd name="connsiteY42" fmla="*/ 60960 h 442711"/>
                <a:gd name="connsiteX43" fmla="*/ 619760 w 762000"/>
                <a:gd name="connsiteY43" fmla="*/ 40640 h 442711"/>
                <a:gd name="connsiteX44" fmla="*/ 609600 w 762000"/>
                <a:gd name="connsiteY44" fmla="*/ 25400 h 442711"/>
                <a:gd name="connsiteX45" fmla="*/ 579120 w 762000"/>
                <a:gd name="connsiteY45" fmla="*/ 15240 h 442711"/>
                <a:gd name="connsiteX46" fmla="*/ 523240 w 762000"/>
                <a:gd name="connsiteY46" fmla="*/ 5080 h 442711"/>
                <a:gd name="connsiteX47" fmla="*/ 441960 w 762000"/>
                <a:gd name="connsiteY47" fmla="*/ 0 h 442711"/>
                <a:gd name="connsiteX48" fmla="*/ 411480 w 762000"/>
                <a:gd name="connsiteY48" fmla="*/ 5080 h 442711"/>
                <a:gd name="connsiteX49" fmla="*/ 381000 w 762000"/>
                <a:gd name="connsiteY49" fmla="*/ 15240 h 442711"/>
                <a:gd name="connsiteX50" fmla="*/ 365760 w 762000"/>
                <a:gd name="connsiteY50" fmla="*/ 20320 h 442711"/>
                <a:gd name="connsiteX51" fmla="*/ 350520 w 762000"/>
                <a:gd name="connsiteY51" fmla="*/ 25400 h 442711"/>
                <a:gd name="connsiteX52" fmla="*/ 294640 w 762000"/>
                <a:gd name="connsiteY52" fmla="*/ 40640 h 442711"/>
                <a:gd name="connsiteX53" fmla="*/ 279400 w 762000"/>
                <a:gd name="connsiteY53" fmla="*/ 50800 h 442711"/>
                <a:gd name="connsiteX54" fmla="*/ 264160 w 762000"/>
                <a:gd name="connsiteY54" fmla="*/ 55880 h 442711"/>
                <a:gd name="connsiteX55" fmla="*/ 238760 w 762000"/>
                <a:gd name="connsiteY55" fmla="*/ 76200 h 442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762000" h="442711">
                  <a:moveTo>
                    <a:pt x="238760" y="76200"/>
                  </a:moveTo>
                  <a:lnTo>
                    <a:pt x="238760" y="76200"/>
                  </a:lnTo>
                  <a:cubicBezTo>
                    <a:pt x="206512" y="83366"/>
                    <a:pt x="173113" y="89251"/>
                    <a:pt x="142240" y="101600"/>
                  </a:cubicBezTo>
                  <a:cubicBezTo>
                    <a:pt x="133773" y="104987"/>
                    <a:pt x="124996" y="107682"/>
                    <a:pt x="116840" y="111760"/>
                  </a:cubicBezTo>
                  <a:cubicBezTo>
                    <a:pt x="111379" y="114490"/>
                    <a:pt x="107179" y="119440"/>
                    <a:pt x="101600" y="121920"/>
                  </a:cubicBezTo>
                  <a:cubicBezTo>
                    <a:pt x="47192" y="146101"/>
                    <a:pt x="90370" y="119247"/>
                    <a:pt x="55880" y="142240"/>
                  </a:cubicBezTo>
                  <a:cubicBezTo>
                    <a:pt x="52493" y="147320"/>
                    <a:pt x="48450" y="152019"/>
                    <a:pt x="45720" y="157480"/>
                  </a:cubicBezTo>
                  <a:cubicBezTo>
                    <a:pt x="43325" y="162269"/>
                    <a:pt x="43241" y="168039"/>
                    <a:pt x="40640" y="172720"/>
                  </a:cubicBezTo>
                  <a:cubicBezTo>
                    <a:pt x="34710" y="183394"/>
                    <a:pt x="27093" y="193040"/>
                    <a:pt x="20320" y="203200"/>
                  </a:cubicBezTo>
                  <a:cubicBezTo>
                    <a:pt x="16933" y="208280"/>
                    <a:pt x="12091" y="212648"/>
                    <a:pt x="10160" y="218440"/>
                  </a:cubicBezTo>
                  <a:lnTo>
                    <a:pt x="0" y="248920"/>
                  </a:lnTo>
                  <a:cubicBezTo>
                    <a:pt x="7677" y="279630"/>
                    <a:pt x="2872" y="262616"/>
                    <a:pt x="15240" y="299720"/>
                  </a:cubicBezTo>
                  <a:cubicBezTo>
                    <a:pt x="16933" y="304800"/>
                    <a:pt x="17350" y="310505"/>
                    <a:pt x="20320" y="314960"/>
                  </a:cubicBezTo>
                  <a:cubicBezTo>
                    <a:pt x="23707" y="320040"/>
                    <a:pt x="27750" y="324739"/>
                    <a:pt x="30480" y="330200"/>
                  </a:cubicBezTo>
                  <a:cubicBezTo>
                    <a:pt x="39744" y="348728"/>
                    <a:pt x="31854" y="359903"/>
                    <a:pt x="55880" y="375920"/>
                  </a:cubicBezTo>
                  <a:cubicBezTo>
                    <a:pt x="60960" y="379307"/>
                    <a:pt x="66430" y="382171"/>
                    <a:pt x="71120" y="386080"/>
                  </a:cubicBezTo>
                  <a:cubicBezTo>
                    <a:pt x="76639" y="390679"/>
                    <a:pt x="80080" y="397831"/>
                    <a:pt x="86360" y="401320"/>
                  </a:cubicBezTo>
                  <a:cubicBezTo>
                    <a:pt x="109417" y="414129"/>
                    <a:pt x="137652" y="413446"/>
                    <a:pt x="162560" y="416560"/>
                  </a:cubicBezTo>
                  <a:cubicBezTo>
                    <a:pt x="209972" y="422486"/>
                    <a:pt x="188135" y="421391"/>
                    <a:pt x="238760" y="426720"/>
                  </a:cubicBezTo>
                  <a:cubicBezTo>
                    <a:pt x="257361" y="428678"/>
                    <a:pt x="276013" y="430107"/>
                    <a:pt x="294640" y="431800"/>
                  </a:cubicBezTo>
                  <a:cubicBezTo>
                    <a:pt x="299720" y="433493"/>
                    <a:pt x="304612" y="435922"/>
                    <a:pt x="309880" y="436880"/>
                  </a:cubicBezTo>
                  <a:cubicBezTo>
                    <a:pt x="373581" y="448462"/>
                    <a:pt x="411733" y="439693"/>
                    <a:pt x="487680" y="436880"/>
                  </a:cubicBezTo>
                  <a:cubicBezTo>
                    <a:pt x="501227" y="435187"/>
                    <a:pt x="514827" y="433876"/>
                    <a:pt x="528320" y="431800"/>
                  </a:cubicBezTo>
                  <a:cubicBezTo>
                    <a:pt x="593864" y="421716"/>
                    <a:pt x="518419" y="431753"/>
                    <a:pt x="574040" y="421640"/>
                  </a:cubicBezTo>
                  <a:cubicBezTo>
                    <a:pt x="585821" y="419498"/>
                    <a:pt x="597747" y="418253"/>
                    <a:pt x="609600" y="416560"/>
                  </a:cubicBezTo>
                  <a:cubicBezTo>
                    <a:pt x="614680" y="414867"/>
                    <a:pt x="619645" y="412779"/>
                    <a:pt x="624840" y="411480"/>
                  </a:cubicBezTo>
                  <a:cubicBezTo>
                    <a:pt x="633217" y="409386"/>
                    <a:pt x="642155" y="409432"/>
                    <a:pt x="650240" y="406400"/>
                  </a:cubicBezTo>
                  <a:cubicBezTo>
                    <a:pt x="655957" y="404256"/>
                    <a:pt x="660019" y="398970"/>
                    <a:pt x="665480" y="396240"/>
                  </a:cubicBezTo>
                  <a:cubicBezTo>
                    <a:pt x="707544" y="375208"/>
                    <a:pt x="652284" y="410117"/>
                    <a:pt x="695960" y="381000"/>
                  </a:cubicBezTo>
                  <a:cubicBezTo>
                    <a:pt x="699347" y="375920"/>
                    <a:pt x="702064" y="370323"/>
                    <a:pt x="706120" y="365760"/>
                  </a:cubicBezTo>
                  <a:cubicBezTo>
                    <a:pt x="715666" y="355021"/>
                    <a:pt x="736600" y="335280"/>
                    <a:pt x="736600" y="335280"/>
                  </a:cubicBezTo>
                  <a:cubicBezTo>
                    <a:pt x="738293" y="330200"/>
                    <a:pt x="739285" y="324829"/>
                    <a:pt x="741680" y="320040"/>
                  </a:cubicBezTo>
                  <a:cubicBezTo>
                    <a:pt x="744410" y="314579"/>
                    <a:pt x="749435" y="310412"/>
                    <a:pt x="751840" y="304800"/>
                  </a:cubicBezTo>
                  <a:cubicBezTo>
                    <a:pt x="754590" y="298383"/>
                    <a:pt x="755002" y="291193"/>
                    <a:pt x="756920" y="284480"/>
                  </a:cubicBezTo>
                  <a:cubicBezTo>
                    <a:pt x="758391" y="279331"/>
                    <a:pt x="760307" y="274320"/>
                    <a:pt x="762000" y="269240"/>
                  </a:cubicBezTo>
                  <a:cubicBezTo>
                    <a:pt x="759698" y="260031"/>
                    <a:pt x="750883" y="222563"/>
                    <a:pt x="746760" y="218440"/>
                  </a:cubicBezTo>
                  <a:lnTo>
                    <a:pt x="731520" y="203200"/>
                  </a:lnTo>
                  <a:lnTo>
                    <a:pt x="711200" y="142240"/>
                  </a:lnTo>
                  <a:cubicBezTo>
                    <a:pt x="709507" y="137160"/>
                    <a:pt x="709090" y="131455"/>
                    <a:pt x="706120" y="127000"/>
                  </a:cubicBezTo>
                  <a:cubicBezTo>
                    <a:pt x="702733" y="121920"/>
                    <a:pt x="698690" y="117221"/>
                    <a:pt x="695960" y="111760"/>
                  </a:cubicBezTo>
                  <a:cubicBezTo>
                    <a:pt x="693565" y="106971"/>
                    <a:pt x="694666" y="100306"/>
                    <a:pt x="690880" y="96520"/>
                  </a:cubicBezTo>
                  <a:cubicBezTo>
                    <a:pt x="682246" y="87886"/>
                    <a:pt x="660400" y="76200"/>
                    <a:pt x="660400" y="76200"/>
                  </a:cubicBezTo>
                  <a:cubicBezTo>
                    <a:pt x="657013" y="71120"/>
                    <a:pt x="654835" y="64980"/>
                    <a:pt x="650240" y="60960"/>
                  </a:cubicBezTo>
                  <a:cubicBezTo>
                    <a:pt x="641050" y="52919"/>
                    <a:pt x="619760" y="40640"/>
                    <a:pt x="619760" y="40640"/>
                  </a:cubicBezTo>
                  <a:cubicBezTo>
                    <a:pt x="616373" y="35560"/>
                    <a:pt x="614777" y="28636"/>
                    <a:pt x="609600" y="25400"/>
                  </a:cubicBezTo>
                  <a:cubicBezTo>
                    <a:pt x="600518" y="19724"/>
                    <a:pt x="589510" y="17837"/>
                    <a:pt x="579120" y="15240"/>
                  </a:cubicBezTo>
                  <a:cubicBezTo>
                    <a:pt x="555675" y="9379"/>
                    <a:pt x="551150" y="7507"/>
                    <a:pt x="523240" y="5080"/>
                  </a:cubicBezTo>
                  <a:cubicBezTo>
                    <a:pt x="496196" y="2728"/>
                    <a:pt x="469053" y="1693"/>
                    <a:pt x="441960" y="0"/>
                  </a:cubicBezTo>
                  <a:cubicBezTo>
                    <a:pt x="431800" y="1693"/>
                    <a:pt x="421473" y="2582"/>
                    <a:pt x="411480" y="5080"/>
                  </a:cubicBezTo>
                  <a:cubicBezTo>
                    <a:pt x="401090" y="7677"/>
                    <a:pt x="391160" y="11853"/>
                    <a:pt x="381000" y="15240"/>
                  </a:cubicBezTo>
                  <a:lnTo>
                    <a:pt x="365760" y="20320"/>
                  </a:lnTo>
                  <a:cubicBezTo>
                    <a:pt x="360680" y="22013"/>
                    <a:pt x="355771" y="24350"/>
                    <a:pt x="350520" y="25400"/>
                  </a:cubicBezTo>
                  <a:cubicBezTo>
                    <a:pt x="336888" y="28126"/>
                    <a:pt x="305689" y="33274"/>
                    <a:pt x="294640" y="40640"/>
                  </a:cubicBezTo>
                  <a:cubicBezTo>
                    <a:pt x="289560" y="44027"/>
                    <a:pt x="284861" y="48070"/>
                    <a:pt x="279400" y="50800"/>
                  </a:cubicBezTo>
                  <a:cubicBezTo>
                    <a:pt x="274611" y="53195"/>
                    <a:pt x="268949" y="53485"/>
                    <a:pt x="264160" y="55880"/>
                  </a:cubicBezTo>
                  <a:cubicBezTo>
                    <a:pt x="251343" y="62288"/>
                    <a:pt x="242993" y="72813"/>
                    <a:pt x="238760" y="76200"/>
                  </a:cubicBezTo>
                  <a:close/>
                </a:path>
              </a:pathLst>
            </a:custGeom>
            <a:solidFill>
              <a:schemeClr val="bg1"/>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p:cNvSpPr/>
            <p:nvPr/>
          </p:nvSpPr>
          <p:spPr>
            <a:xfrm>
              <a:off x="3547362" y="3902774"/>
              <a:ext cx="137160" cy="114300"/>
            </a:xfrm>
            <a:prstGeom prst="ellipse">
              <a:avLst/>
            </a:prstGeom>
            <a:solidFill>
              <a:schemeClr val="accent4">
                <a:lumMod val="20000"/>
                <a:lumOff val="8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p:cNvSpPr txBox="1"/>
            <p:nvPr/>
          </p:nvSpPr>
          <p:spPr>
            <a:xfrm>
              <a:off x="3302802" y="3645035"/>
              <a:ext cx="591697" cy="307777"/>
            </a:xfrm>
            <a:prstGeom prst="rect">
              <a:avLst/>
            </a:prstGeom>
            <a:noFill/>
          </p:spPr>
          <p:txBody>
            <a:bodyPr wrap="square" rtlCol="0">
              <a:spAutoFit/>
            </a:bodyPr>
            <a:lstStyle/>
            <a:p>
              <a:r>
                <a:rPr lang="en-US" sz="1400" dirty="0" smtClean="0">
                  <a:solidFill>
                    <a:srgbClr val="0070C0"/>
                  </a:solidFill>
                  <a:latin typeface="Times New Roman" panose="02020603050405020304" pitchFamily="18" charset="0"/>
                  <a:cs typeface="Times New Roman" panose="02020603050405020304" pitchFamily="18" charset="0"/>
                </a:rPr>
                <a:t>A</a:t>
              </a:r>
              <a:r>
                <a:rPr lang="en-US" sz="1400" dirty="0" smtClean="0">
                  <a:solidFill>
                    <a:srgbClr val="7030A0"/>
                  </a:solidFill>
                  <a:latin typeface="Times New Roman" panose="02020603050405020304" pitchFamily="18" charset="0"/>
                  <a:cs typeface="Times New Roman" panose="02020603050405020304" pitchFamily="18" charset="0"/>
                </a:rPr>
                <a:t>C</a:t>
              </a:r>
              <a:endParaRPr lang="en-US" sz="1400" dirty="0">
                <a:solidFill>
                  <a:srgbClr val="0070C0"/>
                </a:solidFill>
                <a:latin typeface="Times New Roman" panose="02020603050405020304" pitchFamily="18" charset="0"/>
                <a:cs typeface="Times New Roman" panose="02020603050405020304" pitchFamily="18" charset="0"/>
              </a:endParaRPr>
            </a:p>
          </p:txBody>
        </p:sp>
      </p:grpSp>
      <p:grpSp>
        <p:nvGrpSpPr>
          <p:cNvPr id="146" name="Group 145"/>
          <p:cNvGrpSpPr/>
          <p:nvPr/>
        </p:nvGrpSpPr>
        <p:grpSpPr>
          <a:xfrm>
            <a:off x="6544638" y="226492"/>
            <a:ext cx="5086492" cy="4177518"/>
            <a:chOff x="6395531" y="127507"/>
            <a:chExt cx="5086492" cy="4177518"/>
          </a:xfrm>
        </p:grpSpPr>
        <p:grpSp>
          <p:nvGrpSpPr>
            <p:cNvPr id="144" name="Group 143"/>
            <p:cNvGrpSpPr/>
            <p:nvPr/>
          </p:nvGrpSpPr>
          <p:grpSpPr>
            <a:xfrm>
              <a:off x="6395531" y="576361"/>
              <a:ext cx="5086492" cy="3728664"/>
              <a:chOff x="5829412" y="2450348"/>
              <a:chExt cx="5086492" cy="3728664"/>
            </a:xfrm>
          </p:grpSpPr>
          <p:cxnSp>
            <p:nvCxnSpPr>
              <p:cNvPr id="99" name="Straight Connector 98"/>
              <p:cNvCxnSpPr/>
              <p:nvPr/>
            </p:nvCxnSpPr>
            <p:spPr>
              <a:xfrm>
                <a:off x="7979508" y="4712677"/>
                <a:ext cx="0" cy="1165892"/>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7327035" y="3773316"/>
                <a:ext cx="652473" cy="931690"/>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flipH="1">
                <a:off x="7979508" y="3795236"/>
                <a:ext cx="585372" cy="919721"/>
              </a:xfrm>
              <a:prstGeom prst="line">
                <a:avLst/>
              </a:prstGeom>
              <a:ln w="76200">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8432800" y="2884027"/>
                <a:ext cx="132080" cy="928748"/>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flipH="1">
                <a:off x="8564882" y="2987332"/>
                <a:ext cx="599438" cy="795829"/>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a:xfrm flipH="1">
                <a:off x="8564882" y="3481210"/>
                <a:ext cx="909318" cy="296984"/>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a:off x="7277686" y="2900516"/>
                <a:ext cx="49349" cy="872800"/>
              </a:xfrm>
              <a:prstGeom prst="line">
                <a:avLst/>
              </a:prstGeom>
              <a:ln w="76200">
                <a:solidFill>
                  <a:srgbClr val="C00000"/>
                </a:solidFill>
              </a:ln>
            </p:spPr>
            <p:style>
              <a:lnRef idx="1">
                <a:schemeClr val="accent1"/>
              </a:lnRef>
              <a:fillRef idx="0">
                <a:schemeClr val="accent1"/>
              </a:fillRef>
              <a:effectRef idx="0">
                <a:schemeClr val="accent1"/>
              </a:effectRef>
              <a:fontRef idx="minor">
                <a:schemeClr val="tx1"/>
              </a:fontRef>
            </p:style>
          </p:cxnSp>
          <p:sp>
            <p:nvSpPr>
              <p:cNvPr id="132" name="TextBox 131"/>
              <p:cNvSpPr txBox="1"/>
              <p:nvPr/>
            </p:nvSpPr>
            <p:spPr>
              <a:xfrm>
                <a:off x="7515974" y="2450348"/>
                <a:ext cx="1441704" cy="307777"/>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LPS</a:t>
                </a:r>
                <a:endParaRPr lang="en-US" sz="1400" dirty="0">
                  <a:latin typeface="Times New Roman" panose="02020603050405020304" pitchFamily="18" charset="0"/>
                  <a:cs typeface="Times New Roman" panose="02020603050405020304" pitchFamily="18" charset="0"/>
                </a:endParaRPr>
              </a:p>
            </p:txBody>
          </p:sp>
          <p:sp>
            <p:nvSpPr>
              <p:cNvPr id="136" name="TextBox 135"/>
              <p:cNvSpPr txBox="1"/>
              <p:nvPr/>
            </p:nvSpPr>
            <p:spPr>
              <a:xfrm>
                <a:off x="7844028" y="4998721"/>
                <a:ext cx="1441704" cy="523220"/>
              </a:xfrm>
              <a:prstGeom prst="rect">
                <a:avLst/>
              </a:prstGeom>
              <a:noFill/>
            </p:spPr>
            <p:txBody>
              <a:bodyPr wrap="square" rtlCol="0">
                <a:spAutoFit/>
              </a:bodyPr>
              <a:lstStyle/>
              <a:p>
                <a:pPr algn="ctr"/>
                <a:r>
                  <a:rPr lang="en-US" sz="1400" dirty="0" smtClean="0">
                    <a:solidFill>
                      <a:srgbClr val="0070C0"/>
                    </a:solidFill>
                    <a:latin typeface="Times New Roman" panose="02020603050405020304" pitchFamily="18" charset="0"/>
                    <a:cs typeface="Times New Roman" panose="02020603050405020304" pitchFamily="18" charset="0"/>
                  </a:rPr>
                  <a:t>Gene A mutations</a:t>
                </a:r>
                <a:endParaRPr lang="en-US" sz="1400" dirty="0">
                  <a:solidFill>
                    <a:srgbClr val="0070C0"/>
                  </a:solidFill>
                  <a:latin typeface="Times New Roman" panose="02020603050405020304" pitchFamily="18" charset="0"/>
                  <a:cs typeface="Times New Roman" panose="02020603050405020304" pitchFamily="18" charset="0"/>
                </a:endParaRPr>
              </a:p>
            </p:txBody>
          </p:sp>
          <p:sp>
            <p:nvSpPr>
              <p:cNvPr id="137" name="TextBox 136"/>
              <p:cNvSpPr txBox="1"/>
              <p:nvPr/>
            </p:nvSpPr>
            <p:spPr>
              <a:xfrm>
                <a:off x="7258656" y="5871235"/>
                <a:ext cx="1441704" cy="307777"/>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Normal </a:t>
                </a:r>
                <a:endParaRPr lang="en-US" sz="1400" dirty="0">
                  <a:latin typeface="Times New Roman" panose="02020603050405020304" pitchFamily="18" charset="0"/>
                  <a:cs typeface="Times New Roman" panose="02020603050405020304" pitchFamily="18" charset="0"/>
                </a:endParaRPr>
              </a:p>
            </p:txBody>
          </p:sp>
          <p:sp>
            <p:nvSpPr>
              <p:cNvPr id="138" name="TextBox 137"/>
              <p:cNvSpPr txBox="1"/>
              <p:nvPr/>
            </p:nvSpPr>
            <p:spPr>
              <a:xfrm>
                <a:off x="6332511" y="3977645"/>
                <a:ext cx="1441704" cy="523220"/>
              </a:xfrm>
              <a:prstGeom prst="rect">
                <a:avLst/>
              </a:prstGeom>
              <a:noFill/>
            </p:spPr>
            <p:txBody>
              <a:bodyPr wrap="square" rtlCol="0">
                <a:spAutoFit/>
              </a:bodyPr>
              <a:lstStyle/>
              <a:p>
                <a:pPr algn="ctr"/>
                <a:r>
                  <a:rPr lang="en-US" sz="1400" dirty="0" smtClean="0">
                    <a:solidFill>
                      <a:srgbClr val="7030A0"/>
                    </a:solidFill>
                    <a:latin typeface="Times New Roman" panose="02020603050405020304" pitchFamily="18" charset="0"/>
                    <a:cs typeface="Times New Roman" panose="02020603050405020304" pitchFamily="18" charset="0"/>
                  </a:rPr>
                  <a:t>Gene B mutations</a:t>
                </a:r>
                <a:endParaRPr lang="en-US" sz="1400" dirty="0">
                  <a:solidFill>
                    <a:srgbClr val="7030A0"/>
                  </a:solidFill>
                  <a:latin typeface="Times New Roman" panose="02020603050405020304" pitchFamily="18" charset="0"/>
                  <a:cs typeface="Times New Roman" panose="02020603050405020304" pitchFamily="18" charset="0"/>
                </a:endParaRPr>
              </a:p>
            </p:txBody>
          </p:sp>
          <p:sp>
            <p:nvSpPr>
              <p:cNvPr id="139" name="TextBox 138"/>
              <p:cNvSpPr txBox="1"/>
              <p:nvPr/>
            </p:nvSpPr>
            <p:spPr>
              <a:xfrm>
                <a:off x="8143749" y="4041826"/>
                <a:ext cx="1441704" cy="523220"/>
              </a:xfrm>
              <a:prstGeom prst="rect">
                <a:avLst/>
              </a:prstGeom>
              <a:noFill/>
            </p:spPr>
            <p:txBody>
              <a:bodyPr wrap="square" rtlCol="0">
                <a:spAutoFit/>
              </a:bodyPr>
              <a:lstStyle/>
              <a:p>
                <a:pPr algn="ctr"/>
                <a:r>
                  <a:rPr lang="en-US" sz="1400" dirty="0" smtClean="0">
                    <a:solidFill>
                      <a:srgbClr val="7030A0"/>
                    </a:solidFill>
                    <a:latin typeface="Times New Roman" panose="02020603050405020304" pitchFamily="18" charset="0"/>
                    <a:cs typeface="Times New Roman" panose="02020603050405020304" pitchFamily="18" charset="0"/>
                  </a:rPr>
                  <a:t>Gene C mutations</a:t>
                </a:r>
                <a:endParaRPr lang="en-US" sz="1400" dirty="0">
                  <a:solidFill>
                    <a:srgbClr val="7030A0"/>
                  </a:solidFill>
                  <a:latin typeface="Times New Roman" panose="02020603050405020304" pitchFamily="18" charset="0"/>
                  <a:cs typeface="Times New Roman" panose="02020603050405020304" pitchFamily="18" charset="0"/>
                </a:endParaRPr>
              </a:p>
            </p:txBody>
          </p:sp>
          <p:sp>
            <p:nvSpPr>
              <p:cNvPr id="142" name="TextBox 141"/>
              <p:cNvSpPr txBox="1"/>
              <p:nvPr/>
            </p:nvSpPr>
            <p:spPr>
              <a:xfrm>
                <a:off x="5829412" y="2961892"/>
                <a:ext cx="1441704" cy="523220"/>
              </a:xfrm>
              <a:prstGeom prst="rect">
                <a:avLst/>
              </a:prstGeom>
              <a:noFill/>
            </p:spPr>
            <p:txBody>
              <a:bodyPr wrap="square" rtlCol="0">
                <a:spAutoFit/>
              </a:bodyPr>
              <a:lstStyle/>
              <a:p>
                <a:pPr algn="ctr"/>
                <a:r>
                  <a:rPr lang="en-US" sz="1400" smtClean="0">
                    <a:solidFill>
                      <a:srgbClr val="C00000"/>
                    </a:solidFill>
                    <a:latin typeface="Times New Roman" panose="02020603050405020304" pitchFamily="18" charset="0"/>
                    <a:cs typeface="Times New Roman" panose="02020603050405020304" pitchFamily="18" charset="0"/>
                  </a:rPr>
                  <a:t>Gene D </a:t>
                </a:r>
                <a:r>
                  <a:rPr lang="en-US" sz="1400" dirty="0" smtClean="0">
                    <a:solidFill>
                      <a:srgbClr val="C00000"/>
                    </a:solidFill>
                    <a:latin typeface="Times New Roman" panose="02020603050405020304" pitchFamily="18" charset="0"/>
                    <a:cs typeface="Times New Roman" panose="02020603050405020304" pitchFamily="18" charset="0"/>
                  </a:rPr>
                  <a:t>mutations</a:t>
                </a:r>
                <a:endParaRPr lang="en-US" sz="1400" dirty="0">
                  <a:solidFill>
                    <a:srgbClr val="C00000"/>
                  </a:solidFill>
                  <a:latin typeface="Times New Roman" panose="02020603050405020304" pitchFamily="18" charset="0"/>
                  <a:cs typeface="Times New Roman" panose="02020603050405020304" pitchFamily="18" charset="0"/>
                </a:endParaRPr>
              </a:p>
            </p:txBody>
          </p:sp>
          <p:sp>
            <p:nvSpPr>
              <p:cNvPr id="143" name="TextBox 142"/>
              <p:cNvSpPr txBox="1"/>
              <p:nvPr/>
            </p:nvSpPr>
            <p:spPr>
              <a:xfrm>
                <a:off x="9474200" y="2970400"/>
                <a:ext cx="1441704" cy="523220"/>
              </a:xfrm>
              <a:prstGeom prst="rect">
                <a:avLst/>
              </a:prstGeom>
              <a:noFill/>
            </p:spPr>
            <p:txBody>
              <a:bodyPr wrap="square" rtlCol="0">
                <a:spAutoFit/>
              </a:bodyPr>
              <a:lstStyle/>
              <a:p>
                <a:pPr algn="ctr"/>
                <a:r>
                  <a:rPr lang="en-US" sz="1400" dirty="0" smtClean="0">
                    <a:solidFill>
                      <a:srgbClr val="C00000"/>
                    </a:solidFill>
                    <a:latin typeface="Times New Roman" panose="02020603050405020304" pitchFamily="18" charset="0"/>
                    <a:cs typeface="Times New Roman" panose="02020603050405020304" pitchFamily="18" charset="0"/>
                  </a:rPr>
                  <a:t>Gene E,F,G mutations</a:t>
                </a:r>
                <a:endParaRPr lang="en-US" sz="1400" dirty="0">
                  <a:solidFill>
                    <a:srgbClr val="C00000"/>
                  </a:solidFill>
                  <a:latin typeface="Times New Roman" panose="02020603050405020304" pitchFamily="18" charset="0"/>
                  <a:cs typeface="Times New Roman" panose="02020603050405020304" pitchFamily="18" charset="0"/>
                </a:endParaRPr>
              </a:p>
            </p:txBody>
          </p:sp>
        </p:grpSp>
        <p:sp>
          <p:nvSpPr>
            <p:cNvPr id="145" name="TextBox 144"/>
            <p:cNvSpPr txBox="1"/>
            <p:nvPr/>
          </p:nvSpPr>
          <p:spPr>
            <a:xfrm>
              <a:off x="7081558" y="127507"/>
              <a:ext cx="3442773" cy="369332"/>
            </a:xfrm>
            <a:prstGeom prst="rect">
              <a:avLst/>
            </a:prstGeom>
            <a:noFill/>
          </p:spPr>
          <p:txBody>
            <a:bodyPr wrap="square" rtlCol="0">
              <a:spAutoFit/>
            </a:bodyPr>
            <a:lstStyle/>
            <a:p>
              <a:pPr algn="ctr"/>
              <a:r>
                <a:rPr lang="en-US" b="1" dirty="0" smtClean="0">
                  <a:latin typeface="Times New Roman" panose="02020603050405020304" pitchFamily="18" charset="0"/>
                  <a:cs typeface="Times New Roman" panose="02020603050405020304" pitchFamily="18" charset="0"/>
                </a:rPr>
                <a:t>Evolutionary phylogenetic tree</a:t>
              </a:r>
              <a:endParaRPr lang="en-US" b="1" dirty="0">
                <a:latin typeface="Times New Roman" panose="02020603050405020304" pitchFamily="18" charset="0"/>
                <a:cs typeface="Times New Roman" panose="02020603050405020304" pitchFamily="18" charset="0"/>
              </a:endParaRPr>
            </a:p>
          </p:txBody>
        </p:sp>
      </p:grpSp>
      <p:grpSp>
        <p:nvGrpSpPr>
          <p:cNvPr id="249" name="Group 248"/>
          <p:cNvGrpSpPr>
            <a:grpSpLocks noChangeAspect="1"/>
          </p:cNvGrpSpPr>
          <p:nvPr/>
        </p:nvGrpSpPr>
        <p:grpSpPr>
          <a:xfrm>
            <a:off x="240454" y="4715647"/>
            <a:ext cx="5418867" cy="1705035"/>
            <a:chOff x="410609" y="4839609"/>
            <a:chExt cx="5832045" cy="1835240"/>
          </a:xfrm>
        </p:grpSpPr>
        <p:sp>
          <p:nvSpPr>
            <p:cNvPr id="186" name="TextBox 185"/>
            <p:cNvSpPr txBox="1"/>
            <p:nvPr/>
          </p:nvSpPr>
          <p:spPr>
            <a:xfrm>
              <a:off x="4800950" y="5023403"/>
              <a:ext cx="1441704" cy="307777"/>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x N probes </a:t>
              </a:r>
              <a:endParaRPr lang="en-US" sz="1400" dirty="0">
                <a:latin typeface="Times New Roman" panose="02020603050405020304" pitchFamily="18" charset="0"/>
                <a:cs typeface="Times New Roman" panose="02020603050405020304" pitchFamily="18" charset="0"/>
              </a:endParaRPr>
            </a:p>
          </p:txBody>
        </p:sp>
        <p:grpSp>
          <p:nvGrpSpPr>
            <p:cNvPr id="159" name="Group 158"/>
            <p:cNvGrpSpPr>
              <a:grpSpLocks noChangeAspect="1"/>
            </p:cNvGrpSpPr>
            <p:nvPr/>
          </p:nvGrpSpPr>
          <p:grpSpPr>
            <a:xfrm>
              <a:off x="1859592" y="4839609"/>
              <a:ext cx="838838" cy="408209"/>
              <a:chOff x="4152394" y="5101363"/>
              <a:chExt cx="1490263" cy="725216"/>
            </a:xfrm>
          </p:grpSpPr>
          <p:cxnSp>
            <p:nvCxnSpPr>
              <p:cNvPr id="148" name="Straight Connector 147"/>
              <p:cNvCxnSpPr/>
              <p:nvPr/>
            </p:nvCxnSpPr>
            <p:spPr>
              <a:xfrm>
                <a:off x="4152394" y="5101363"/>
                <a:ext cx="268014" cy="717331"/>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flipV="1">
                <a:off x="4420408" y="5818694"/>
                <a:ext cx="947777" cy="7885"/>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flipH="1">
                <a:off x="5368185" y="5121948"/>
                <a:ext cx="274472" cy="696746"/>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151" name="Group 150"/>
              <p:cNvGrpSpPr/>
              <p:nvPr/>
            </p:nvGrpSpPr>
            <p:grpSpPr>
              <a:xfrm>
                <a:off x="4361692" y="5151834"/>
                <a:ext cx="312969" cy="632917"/>
                <a:chOff x="1851557" y="3098805"/>
                <a:chExt cx="312969" cy="632917"/>
              </a:xfrm>
            </p:grpSpPr>
            <p:cxnSp>
              <p:nvCxnSpPr>
                <p:cNvPr id="152" name="Straight Connector 151"/>
                <p:cNvCxnSpPr/>
                <p:nvPr/>
              </p:nvCxnSpPr>
              <p:spPr>
                <a:xfrm>
                  <a:off x="1851557" y="3098805"/>
                  <a:ext cx="145749" cy="498378"/>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53" name="5-Point Star 152"/>
                <p:cNvSpPr/>
                <p:nvPr/>
              </p:nvSpPr>
              <p:spPr>
                <a:xfrm>
                  <a:off x="1851557" y="3480983"/>
                  <a:ext cx="312969" cy="250739"/>
                </a:xfrm>
                <a:prstGeom prst="star5">
                  <a:avLst/>
                </a:prstGeom>
                <a:solidFill>
                  <a:srgbClr val="FFC000"/>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cxnSp>
          <p:nvCxnSpPr>
            <p:cNvPr id="162" name="Straight Connector 161"/>
            <p:cNvCxnSpPr/>
            <p:nvPr/>
          </p:nvCxnSpPr>
          <p:spPr>
            <a:xfrm flipV="1">
              <a:off x="1613496" y="5379334"/>
              <a:ext cx="4629158" cy="3809"/>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63" name="Group 162"/>
            <p:cNvGrpSpPr>
              <a:grpSpLocks noChangeAspect="1"/>
            </p:cNvGrpSpPr>
            <p:nvPr/>
          </p:nvGrpSpPr>
          <p:grpSpPr>
            <a:xfrm>
              <a:off x="2745787" y="4854731"/>
              <a:ext cx="838838" cy="408209"/>
              <a:chOff x="4152394" y="5101363"/>
              <a:chExt cx="1490263" cy="725216"/>
            </a:xfrm>
          </p:grpSpPr>
          <p:cxnSp>
            <p:nvCxnSpPr>
              <p:cNvPr id="164" name="Straight Connector 163"/>
              <p:cNvCxnSpPr/>
              <p:nvPr/>
            </p:nvCxnSpPr>
            <p:spPr>
              <a:xfrm>
                <a:off x="4152394" y="5101363"/>
                <a:ext cx="268014" cy="717331"/>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V="1">
                <a:off x="4420408" y="5818694"/>
                <a:ext cx="947777" cy="7885"/>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flipH="1">
                <a:off x="5368185" y="5121948"/>
                <a:ext cx="274472" cy="696746"/>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grpSp>
          <p:nvGrpSpPr>
            <p:cNvPr id="173" name="Group 172"/>
            <p:cNvGrpSpPr>
              <a:grpSpLocks noChangeAspect="1"/>
            </p:cNvGrpSpPr>
            <p:nvPr/>
          </p:nvGrpSpPr>
          <p:grpSpPr>
            <a:xfrm>
              <a:off x="3645836" y="4866318"/>
              <a:ext cx="838838" cy="408209"/>
              <a:chOff x="4152394" y="5101363"/>
              <a:chExt cx="1490263" cy="725216"/>
            </a:xfrm>
          </p:grpSpPr>
          <p:cxnSp>
            <p:nvCxnSpPr>
              <p:cNvPr id="174" name="Straight Connector 173"/>
              <p:cNvCxnSpPr/>
              <p:nvPr/>
            </p:nvCxnSpPr>
            <p:spPr>
              <a:xfrm>
                <a:off x="4152394" y="5101363"/>
                <a:ext cx="268014" cy="717331"/>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flipV="1">
                <a:off x="4420408" y="5818694"/>
                <a:ext cx="947777" cy="7885"/>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flipH="1">
                <a:off x="5368185" y="5121948"/>
                <a:ext cx="274472" cy="696746"/>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p:nvGrpSpPr>
            <p:grpSpPr>
              <a:xfrm rot="13279843">
                <a:off x="5123948" y="5107133"/>
                <a:ext cx="352538" cy="620917"/>
                <a:chOff x="1685446" y="2972533"/>
                <a:chExt cx="352538" cy="620917"/>
              </a:xfrm>
            </p:grpSpPr>
            <p:cxnSp>
              <p:nvCxnSpPr>
                <p:cNvPr id="179" name="Straight Connector 178"/>
                <p:cNvCxnSpPr/>
                <p:nvPr/>
              </p:nvCxnSpPr>
              <p:spPr>
                <a:xfrm>
                  <a:off x="1685446" y="2972533"/>
                  <a:ext cx="185315" cy="4863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80" name="5-Point Star 179"/>
                <p:cNvSpPr/>
                <p:nvPr/>
              </p:nvSpPr>
              <p:spPr>
                <a:xfrm>
                  <a:off x="1725020" y="3342711"/>
                  <a:ext cx="312964" cy="250739"/>
                </a:xfrm>
                <a:prstGeom prst="star5">
                  <a:avLst/>
                </a:prstGeom>
                <a:solidFill>
                  <a:srgbClr val="FFC000"/>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83" name="Rectangle 182"/>
            <p:cNvSpPr/>
            <p:nvPr/>
          </p:nvSpPr>
          <p:spPr>
            <a:xfrm>
              <a:off x="4637650" y="5163667"/>
              <a:ext cx="91440" cy="9144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Rectangle 183"/>
            <p:cNvSpPr/>
            <p:nvPr/>
          </p:nvSpPr>
          <p:spPr>
            <a:xfrm>
              <a:off x="4773445" y="5163667"/>
              <a:ext cx="91440" cy="9144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Rectangle 184"/>
            <p:cNvSpPr/>
            <p:nvPr/>
          </p:nvSpPr>
          <p:spPr>
            <a:xfrm>
              <a:off x="4909725" y="5163667"/>
              <a:ext cx="91440" cy="91440"/>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TextBox 187"/>
            <p:cNvSpPr txBox="1"/>
            <p:nvPr/>
          </p:nvSpPr>
          <p:spPr>
            <a:xfrm>
              <a:off x="4800950" y="5838188"/>
              <a:ext cx="1441704" cy="307777"/>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x N probes </a:t>
              </a:r>
              <a:endParaRPr lang="en-US" sz="1400" dirty="0">
                <a:latin typeface="Times New Roman" panose="02020603050405020304" pitchFamily="18" charset="0"/>
                <a:cs typeface="Times New Roman" panose="02020603050405020304" pitchFamily="18" charset="0"/>
              </a:endParaRPr>
            </a:p>
          </p:txBody>
        </p:sp>
        <p:grpSp>
          <p:nvGrpSpPr>
            <p:cNvPr id="189" name="Group 188"/>
            <p:cNvGrpSpPr>
              <a:grpSpLocks noChangeAspect="1"/>
            </p:cNvGrpSpPr>
            <p:nvPr/>
          </p:nvGrpSpPr>
          <p:grpSpPr>
            <a:xfrm>
              <a:off x="1859592" y="5654394"/>
              <a:ext cx="838838" cy="408209"/>
              <a:chOff x="4152394" y="5101363"/>
              <a:chExt cx="1490263" cy="725216"/>
            </a:xfrm>
          </p:grpSpPr>
          <p:cxnSp>
            <p:nvCxnSpPr>
              <p:cNvPr id="190" name="Straight Connector 189"/>
              <p:cNvCxnSpPr/>
              <p:nvPr/>
            </p:nvCxnSpPr>
            <p:spPr>
              <a:xfrm>
                <a:off x="4152394" y="5101363"/>
                <a:ext cx="268014" cy="717331"/>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p:nvCxnSpPr>
            <p:spPr>
              <a:xfrm flipV="1">
                <a:off x="4420408" y="5818694"/>
                <a:ext cx="947777" cy="7885"/>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a:xfrm flipH="1">
                <a:off x="5368185" y="5121948"/>
                <a:ext cx="274472" cy="696746"/>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grpSp>
        <p:cxnSp>
          <p:nvCxnSpPr>
            <p:cNvPr id="199" name="Straight Connector 198"/>
            <p:cNvCxnSpPr/>
            <p:nvPr/>
          </p:nvCxnSpPr>
          <p:spPr>
            <a:xfrm>
              <a:off x="1613496" y="6197928"/>
              <a:ext cx="4601934" cy="3078"/>
            </a:xfrm>
            <a:prstGeom prst="line">
              <a:avLst/>
            </a:prstGeom>
            <a:ln w="381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200" name="Group 199"/>
            <p:cNvGrpSpPr>
              <a:grpSpLocks noChangeAspect="1"/>
            </p:cNvGrpSpPr>
            <p:nvPr/>
          </p:nvGrpSpPr>
          <p:grpSpPr>
            <a:xfrm>
              <a:off x="2745787" y="5669516"/>
              <a:ext cx="838838" cy="408209"/>
              <a:chOff x="4152394" y="5101363"/>
              <a:chExt cx="1490263" cy="725216"/>
            </a:xfrm>
          </p:grpSpPr>
          <p:cxnSp>
            <p:nvCxnSpPr>
              <p:cNvPr id="201" name="Straight Connector 200"/>
              <p:cNvCxnSpPr/>
              <p:nvPr/>
            </p:nvCxnSpPr>
            <p:spPr>
              <a:xfrm>
                <a:off x="4152394" y="5101363"/>
                <a:ext cx="268014" cy="717331"/>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flipV="1">
                <a:off x="4420408" y="5818694"/>
                <a:ext cx="947777" cy="7885"/>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flipH="1">
                <a:off x="5368185" y="5121948"/>
                <a:ext cx="274472" cy="696746"/>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grpSp>
            <p:nvGrpSpPr>
              <p:cNvPr id="205" name="Group 204"/>
              <p:cNvGrpSpPr/>
              <p:nvPr/>
            </p:nvGrpSpPr>
            <p:grpSpPr>
              <a:xfrm rot="13279843">
                <a:off x="5123948" y="5107133"/>
                <a:ext cx="352538" cy="620917"/>
                <a:chOff x="1685446" y="2972533"/>
                <a:chExt cx="352538" cy="620917"/>
              </a:xfrm>
            </p:grpSpPr>
            <p:cxnSp>
              <p:nvCxnSpPr>
                <p:cNvPr id="206" name="Straight Connector 205"/>
                <p:cNvCxnSpPr/>
                <p:nvPr/>
              </p:nvCxnSpPr>
              <p:spPr>
                <a:xfrm>
                  <a:off x="1685446" y="2972533"/>
                  <a:ext cx="185315" cy="4863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07" name="5-Point Star 206"/>
                <p:cNvSpPr/>
                <p:nvPr/>
              </p:nvSpPr>
              <p:spPr>
                <a:xfrm>
                  <a:off x="1725020" y="3342711"/>
                  <a:ext cx="312964" cy="250739"/>
                </a:xfrm>
                <a:prstGeom prst="star5">
                  <a:avLst/>
                </a:prstGeom>
                <a:solidFill>
                  <a:srgbClr val="FFC000"/>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10" name="Group 209"/>
            <p:cNvGrpSpPr>
              <a:grpSpLocks noChangeAspect="1"/>
            </p:cNvGrpSpPr>
            <p:nvPr/>
          </p:nvGrpSpPr>
          <p:grpSpPr>
            <a:xfrm>
              <a:off x="3645836" y="5681103"/>
              <a:ext cx="838838" cy="408209"/>
              <a:chOff x="4152394" y="5101363"/>
              <a:chExt cx="1490263" cy="725216"/>
            </a:xfrm>
          </p:grpSpPr>
          <p:cxnSp>
            <p:nvCxnSpPr>
              <p:cNvPr id="211" name="Straight Connector 210"/>
              <p:cNvCxnSpPr/>
              <p:nvPr/>
            </p:nvCxnSpPr>
            <p:spPr>
              <a:xfrm>
                <a:off x="4152394" y="5101363"/>
                <a:ext cx="268014" cy="717331"/>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flipV="1">
                <a:off x="4420408" y="5818694"/>
                <a:ext cx="947777" cy="7885"/>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flipH="1">
                <a:off x="5368185" y="5121948"/>
                <a:ext cx="274472" cy="696746"/>
              </a:xfrm>
              <a:prstGeom prst="line">
                <a:avLst/>
              </a:prstGeom>
              <a:ln w="28575">
                <a:solidFill>
                  <a:srgbClr val="7030A0"/>
                </a:solidFill>
              </a:ln>
            </p:spPr>
            <p:style>
              <a:lnRef idx="1">
                <a:schemeClr val="accent1"/>
              </a:lnRef>
              <a:fillRef idx="0">
                <a:schemeClr val="accent1"/>
              </a:fillRef>
              <a:effectRef idx="0">
                <a:schemeClr val="accent1"/>
              </a:effectRef>
              <a:fontRef idx="minor">
                <a:schemeClr val="tx1"/>
              </a:fontRef>
            </p:style>
          </p:cxnSp>
          <p:grpSp>
            <p:nvGrpSpPr>
              <p:cNvPr id="215" name="Group 214"/>
              <p:cNvGrpSpPr/>
              <p:nvPr/>
            </p:nvGrpSpPr>
            <p:grpSpPr>
              <a:xfrm rot="13279843">
                <a:off x="5123948" y="5107133"/>
                <a:ext cx="352538" cy="620917"/>
                <a:chOff x="1685446" y="2972533"/>
                <a:chExt cx="352538" cy="620917"/>
              </a:xfrm>
            </p:grpSpPr>
            <p:cxnSp>
              <p:nvCxnSpPr>
                <p:cNvPr id="216" name="Straight Connector 215"/>
                <p:cNvCxnSpPr/>
                <p:nvPr/>
              </p:nvCxnSpPr>
              <p:spPr>
                <a:xfrm>
                  <a:off x="1685446" y="2972533"/>
                  <a:ext cx="185315" cy="4863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217" name="5-Point Star 216"/>
                <p:cNvSpPr/>
                <p:nvPr/>
              </p:nvSpPr>
              <p:spPr>
                <a:xfrm>
                  <a:off x="1725020" y="3342711"/>
                  <a:ext cx="312964" cy="250739"/>
                </a:xfrm>
                <a:prstGeom prst="star5">
                  <a:avLst/>
                </a:prstGeom>
                <a:solidFill>
                  <a:srgbClr val="FFC000"/>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0" name="Rectangle 219"/>
            <p:cNvSpPr/>
            <p:nvPr/>
          </p:nvSpPr>
          <p:spPr>
            <a:xfrm>
              <a:off x="4637650" y="5978452"/>
              <a:ext cx="91440" cy="91440"/>
            </a:xfrm>
            <a:prstGeom prst="rect">
              <a:avLst/>
            </a:prstGeom>
            <a:solidFill>
              <a:srgbClr val="9966FF"/>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Rectangle 220"/>
            <p:cNvSpPr/>
            <p:nvPr/>
          </p:nvSpPr>
          <p:spPr>
            <a:xfrm>
              <a:off x="4773445" y="5978452"/>
              <a:ext cx="91440" cy="91440"/>
            </a:xfrm>
            <a:prstGeom prst="rect">
              <a:avLst/>
            </a:prstGeom>
            <a:solidFill>
              <a:srgbClr val="9966FF"/>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Rectangle 221"/>
            <p:cNvSpPr/>
            <p:nvPr/>
          </p:nvSpPr>
          <p:spPr>
            <a:xfrm>
              <a:off x="4909725" y="5978452"/>
              <a:ext cx="91440" cy="91440"/>
            </a:xfrm>
            <a:prstGeom prst="rect">
              <a:avLst/>
            </a:prstGeom>
            <a:solidFill>
              <a:srgbClr val="9966FF"/>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TextBox 222"/>
            <p:cNvSpPr txBox="1"/>
            <p:nvPr/>
          </p:nvSpPr>
          <p:spPr>
            <a:xfrm>
              <a:off x="418054" y="4951677"/>
              <a:ext cx="1441704" cy="307777"/>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Gene A</a:t>
              </a:r>
              <a:endParaRPr lang="en-US" sz="1400" dirty="0">
                <a:latin typeface="Times New Roman" panose="02020603050405020304" pitchFamily="18" charset="0"/>
                <a:cs typeface="Times New Roman" panose="02020603050405020304" pitchFamily="18" charset="0"/>
              </a:endParaRPr>
            </a:p>
          </p:txBody>
        </p:sp>
        <p:sp>
          <p:nvSpPr>
            <p:cNvPr id="224" name="TextBox 223"/>
            <p:cNvSpPr txBox="1"/>
            <p:nvPr/>
          </p:nvSpPr>
          <p:spPr>
            <a:xfrm>
              <a:off x="410609" y="5774201"/>
              <a:ext cx="1441704" cy="307777"/>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Gene B</a:t>
              </a:r>
              <a:endParaRPr lang="en-US" sz="1400" dirty="0">
                <a:latin typeface="Times New Roman" panose="02020603050405020304" pitchFamily="18" charset="0"/>
                <a:cs typeface="Times New Roman" panose="02020603050405020304" pitchFamily="18" charset="0"/>
              </a:endParaRPr>
            </a:p>
          </p:txBody>
        </p:sp>
        <p:sp>
          <p:nvSpPr>
            <p:cNvPr id="225" name="Rectangle 224"/>
            <p:cNvSpPr/>
            <p:nvPr/>
          </p:nvSpPr>
          <p:spPr>
            <a:xfrm>
              <a:off x="3448930" y="6275632"/>
              <a:ext cx="91440" cy="91440"/>
            </a:xfrm>
            <a:prstGeom prst="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Rectangle 225"/>
            <p:cNvSpPr/>
            <p:nvPr/>
          </p:nvSpPr>
          <p:spPr>
            <a:xfrm>
              <a:off x="3448930" y="6430915"/>
              <a:ext cx="91440" cy="91440"/>
            </a:xfrm>
            <a:prstGeom prst="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Rectangle 226"/>
            <p:cNvSpPr/>
            <p:nvPr/>
          </p:nvSpPr>
          <p:spPr>
            <a:xfrm>
              <a:off x="3448930" y="6571456"/>
              <a:ext cx="91440" cy="91440"/>
            </a:xfrm>
            <a:prstGeom prst="rect">
              <a:avLst/>
            </a:prstGeom>
            <a:solidFill>
              <a:schemeClr val="bg2">
                <a:lumMod val="7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TextBox 227"/>
            <p:cNvSpPr txBox="1"/>
            <p:nvPr/>
          </p:nvSpPr>
          <p:spPr>
            <a:xfrm>
              <a:off x="3379446" y="6367072"/>
              <a:ext cx="1441704" cy="307777"/>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x N Genes </a:t>
              </a:r>
              <a:endParaRPr lang="en-US" sz="1400" dirty="0">
                <a:latin typeface="Times New Roman" panose="02020603050405020304" pitchFamily="18" charset="0"/>
                <a:cs typeface="Times New Roman" panose="02020603050405020304" pitchFamily="18" charset="0"/>
              </a:endParaRPr>
            </a:p>
          </p:txBody>
        </p:sp>
      </p:grpSp>
      <p:grpSp>
        <p:nvGrpSpPr>
          <p:cNvPr id="268" name="Group 267"/>
          <p:cNvGrpSpPr/>
          <p:nvPr/>
        </p:nvGrpSpPr>
        <p:grpSpPr>
          <a:xfrm>
            <a:off x="6330138" y="4918901"/>
            <a:ext cx="5089463" cy="1131951"/>
            <a:chOff x="6386260" y="5012555"/>
            <a:chExt cx="5089463" cy="1131951"/>
          </a:xfrm>
        </p:grpSpPr>
        <p:grpSp>
          <p:nvGrpSpPr>
            <p:cNvPr id="250" name="Group 249"/>
            <p:cNvGrpSpPr/>
            <p:nvPr/>
          </p:nvGrpSpPr>
          <p:grpSpPr>
            <a:xfrm>
              <a:off x="6386260" y="5223299"/>
              <a:ext cx="4939637" cy="921207"/>
              <a:chOff x="6386260" y="5223299"/>
              <a:chExt cx="4939637" cy="921207"/>
            </a:xfrm>
          </p:grpSpPr>
          <p:sp>
            <p:nvSpPr>
              <p:cNvPr id="233" name="Oval 232"/>
              <p:cNvSpPr/>
              <p:nvPr/>
            </p:nvSpPr>
            <p:spPr>
              <a:xfrm>
                <a:off x="6539275" y="5576064"/>
                <a:ext cx="631901" cy="560367"/>
              </a:xfrm>
              <a:prstGeom prst="ellipse">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p:cNvSpPr/>
              <p:nvPr/>
            </p:nvSpPr>
            <p:spPr>
              <a:xfrm>
                <a:off x="7497629" y="5584139"/>
                <a:ext cx="631901" cy="560367"/>
              </a:xfrm>
              <a:prstGeom prst="ellipse">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p:cNvSpPr/>
              <p:nvPr/>
            </p:nvSpPr>
            <p:spPr>
              <a:xfrm>
                <a:off x="8455983" y="5569157"/>
                <a:ext cx="631901" cy="560367"/>
              </a:xfrm>
              <a:prstGeom prst="ellipse">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5-Point Star 235"/>
              <p:cNvSpPr/>
              <p:nvPr/>
            </p:nvSpPr>
            <p:spPr>
              <a:xfrm rot="13279843">
                <a:off x="6651212" y="5716094"/>
                <a:ext cx="176161" cy="141136"/>
              </a:xfrm>
              <a:prstGeom prst="star5">
                <a:avLst/>
              </a:prstGeom>
              <a:solidFill>
                <a:srgbClr val="FFC000"/>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5-Point Star 236"/>
              <p:cNvSpPr/>
              <p:nvPr/>
            </p:nvSpPr>
            <p:spPr>
              <a:xfrm rot="13279843">
                <a:off x="7632572" y="5922166"/>
                <a:ext cx="176161" cy="141136"/>
              </a:xfrm>
              <a:prstGeom prst="star5">
                <a:avLst/>
              </a:prstGeom>
              <a:solidFill>
                <a:srgbClr val="FFC000"/>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5-Point Star 237"/>
              <p:cNvSpPr/>
              <p:nvPr/>
            </p:nvSpPr>
            <p:spPr>
              <a:xfrm rot="13279843">
                <a:off x="8644743" y="5792913"/>
                <a:ext cx="176161" cy="141136"/>
              </a:xfrm>
              <a:prstGeom prst="star5">
                <a:avLst/>
              </a:prstGeom>
              <a:solidFill>
                <a:srgbClr val="FFC000"/>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TextBox 238"/>
              <p:cNvSpPr txBox="1"/>
              <p:nvPr/>
            </p:nvSpPr>
            <p:spPr>
              <a:xfrm>
                <a:off x="6386260" y="5223299"/>
                <a:ext cx="931554" cy="307777"/>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Round 1</a:t>
                </a:r>
                <a:endParaRPr lang="en-US" sz="1400" dirty="0">
                  <a:latin typeface="Times New Roman" panose="02020603050405020304" pitchFamily="18" charset="0"/>
                  <a:cs typeface="Times New Roman" panose="02020603050405020304" pitchFamily="18" charset="0"/>
                </a:endParaRPr>
              </a:p>
            </p:txBody>
          </p:sp>
          <p:sp>
            <p:nvSpPr>
              <p:cNvPr id="240" name="TextBox 239"/>
              <p:cNvSpPr txBox="1"/>
              <p:nvPr/>
            </p:nvSpPr>
            <p:spPr>
              <a:xfrm>
                <a:off x="7345192" y="5223299"/>
                <a:ext cx="931554" cy="307777"/>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Round 2</a:t>
                </a:r>
                <a:endParaRPr lang="en-US" sz="1400" dirty="0">
                  <a:latin typeface="Times New Roman" panose="02020603050405020304" pitchFamily="18" charset="0"/>
                  <a:cs typeface="Times New Roman" panose="02020603050405020304" pitchFamily="18" charset="0"/>
                </a:endParaRPr>
              </a:p>
            </p:txBody>
          </p:sp>
          <p:sp>
            <p:nvSpPr>
              <p:cNvPr id="241" name="TextBox 240"/>
              <p:cNvSpPr txBox="1"/>
              <p:nvPr/>
            </p:nvSpPr>
            <p:spPr>
              <a:xfrm>
                <a:off x="8267046" y="5223299"/>
                <a:ext cx="931554" cy="307777"/>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Round 3</a:t>
                </a:r>
                <a:endParaRPr lang="en-US" sz="1400" dirty="0">
                  <a:latin typeface="Times New Roman" panose="02020603050405020304" pitchFamily="18" charset="0"/>
                  <a:cs typeface="Times New Roman" panose="02020603050405020304" pitchFamily="18" charset="0"/>
                </a:endParaRPr>
              </a:p>
            </p:txBody>
          </p:sp>
          <p:cxnSp>
            <p:nvCxnSpPr>
              <p:cNvPr id="243" name="Straight Arrow Connector 242"/>
              <p:cNvCxnSpPr/>
              <p:nvPr/>
            </p:nvCxnSpPr>
            <p:spPr>
              <a:xfrm>
                <a:off x="7219361" y="5863481"/>
                <a:ext cx="247788" cy="842"/>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5" name="Straight Arrow Connector 244"/>
              <p:cNvCxnSpPr/>
              <p:nvPr/>
            </p:nvCxnSpPr>
            <p:spPr>
              <a:xfrm>
                <a:off x="8160010" y="5857693"/>
                <a:ext cx="247788" cy="842"/>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6" name="TextBox 245"/>
              <p:cNvSpPr txBox="1"/>
              <p:nvPr/>
            </p:nvSpPr>
            <p:spPr>
              <a:xfrm>
                <a:off x="9134836" y="5695451"/>
                <a:ext cx="1441704" cy="307777"/>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x N rounds </a:t>
                </a:r>
                <a:endParaRPr lang="en-US" sz="1400" dirty="0">
                  <a:latin typeface="Times New Roman" panose="02020603050405020304" pitchFamily="18" charset="0"/>
                  <a:cs typeface="Times New Roman" panose="02020603050405020304" pitchFamily="18" charset="0"/>
                </a:endParaRPr>
              </a:p>
            </p:txBody>
          </p:sp>
          <p:cxnSp>
            <p:nvCxnSpPr>
              <p:cNvPr id="247" name="Straight Arrow Connector 246"/>
              <p:cNvCxnSpPr/>
              <p:nvPr/>
            </p:nvCxnSpPr>
            <p:spPr>
              <a:xfrm>
                <a:off x="9134836" y="5851175"/>
                <a:ext cx="247788" cy="842"/>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48" name="Oval 247"/>
              <p:cNvSpPr/>
              <p:nvPr/>
            </p:nvSpPr>
            <p:spPr>
              <a:xfrm>
                <a:off x="10693996" y="5523223"/>
                <a:ext cx="631901" cy="560367"/>
              </a:xfrm>
              <a:prstGeom prst="ellipse">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51" name="Straight Arrow Connector 250"/>
            <p:cNvCxnSpPr/>
            <p:nvPr/>
          </p:nvCxnSpPr>
          <p:spPr>
            <a:xfrm>
              <a:off x="10328752" y="5849339"/>
              <a:ext cx="247788" cy="842"/>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2" name="TextBox 251"/>
            <p:cNvSpPr txBox="1"/>
            <p:nvPr/>
          </p:nvSpPr>
          <p:spPr>
            <a:xfrm>
              <a:off x="10544169" y="5012555"/>
              <a:ext cx="931554" cy="523220"/>
            </a:xfrm>
            <a:prstGeom prst="rect">
              <a:avLst/>
            </a:prstGeom>
            <a:noFill/>
          </p:spPr>
          <p:txBody>
            <a:bodyPr wrap="square" rtlCol="0">
              <a:spAutoFit/>
            </a:bodyPr>
            <a:lstStyle/>
            <a:p>
              <a:pPr algn="ctr"/>
              <a:r>
                <a:rPr lang="en-US" sz="1400" dirty="0" smtClean="0">
                  <a:latin typeface="Times New Roman" panose="02020603050405020304" pitchFamily="18" charset="0"/>
                  <a:cs typeface="Times New Roman" panose="02020603050405020304" pitchFamily="18" charset="0"/>
                </a:rPr>
                <a:t>Decoded genes</a:t>
              </a:r>
              <a:endParaRPr lang="en-US" sz="1400" dirty="0">
                <a:latin typeface="Times New Roman" panose="02020603050405020304" pitchFamily="18" charset="0"/>
                <a:cs typeface="Times New Roman" panose="02020603050405020304" pitchFamily="18" charset="0"/>
              </a:endParaRPr>
            </a:p>
          </p:txBody>
        </p:sp>
        <p:sp>
          <p:nvSpPr>
            <p:cNvPr id="253" name="Oval 252"/>
            <p:cNvSpPr/>
            <p:nvPr/>
          </p:nvSpPr>
          <p:spPr>
            <a:xfrm>
              <a:off x="10906592" y="5768568"/>
              <a:ext cx="65998" cy="64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3"/>
            <p:cNvSpPr/>
            <p:nvPr/>
          </p:nvSpPr>
          <p:spPr>
            <a:xfrm>
              <a:off x="11096348" y="5806238"/>
              <a:ext cx="65998" cy="64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Oval 254"/>
            <p:cNvSpPr/>
            <p:nvPr/>
          </p:nvSpPr>
          <p:spPr>
            <a:xfrm>
              <a:off x="10852508" y="5915966"/>
              <a:ext cx="65998" cy="64008"/>
            </a:xfrm>
            <a:prstGeom prst="ellipse">
              <a:avLst/>
            </a:prstGeom>
            <a:solidFill>
              <a:srgbClr val="9966FF"/>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Oval 256"/>
            <p:cNvSpPr/>
            <p:nvPr/>
          </p:nvSpPr>
          <p:spPr>
            <a:xfrm>
              <a:off x="11142068" y="5691938"/>
              <a:ext cx="65998" cy="64008"/>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Oval 257"/>
            <p:cNvSpPr/>
            <p:nvPr/>
          </p:nvSpPr>
          <p:spPr>
            <a:xfrm>
              <a:off x="10796628" y="5685842"/>
              <a:ext cx="45719" cy="45719"/>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Oval 258"/>
            <p:cNvSpPr/>
            <p:nvPr/>
          </p:nvSpPr>
          <p:spPr>
            <a:xfrm>
              <a:off x="10896667" y="5642706"/>
              <a:ext cx="65998" cy="64008"/>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Oval 259"/>
            <p:cNvSpPr/>
            <p:nvPr/>
          </p:nvSpPr>
          <p:spPr>
            <a:xfrm>
              <a:off x="11195215" y="5772440"/>
              <a:ext cx="65998" cy="64008"/>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Oval 260"/>
            <p:cNvSpPr/>
            <p:nvPr/>
          </p:nvSpPr>
          <p:spPr>
            <a:xfrm>
              <a:off x="11019370" y="5745083"/>
              <a:ext cx="65998" cy="64008"/>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64" name="Straight Arrow Connector 263"/>
          <p:cNvCxnSpPr/>
          <p:nvPr/>
        </p:nvCxnSpPr>
        <p:spPr>
          <a:xfrm flipV="1">
            <a:off x="1529287" y="1340471"/>
            <a:ext cx="661012" cy="748535"/>
          </a:xfrm>
          <a:prstGeom prst="straightConnector1">
            <a:avLst/>
          </a:prstGeom>
          <a:ln w="76200">
            <a:solidFill>
              <a:schemeClr val="tx1">
                <a:lumMod val="95000"/>
                <a:lumOff val="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65" name="Rectangle 264"/>
          <p:cNvSpPr/>
          <p:nvPr/>
        </p:nvSpPr>
        <p:spPr>
          <a:xfrm>
            <a:off x="195385" y="4404010"/>
            <a:ext cx="11569895" cy="232727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Oval 268"/>
          <p:cNvSpPr/>
          <p:nvPr/>
        </p:nvSpPr>
        <p:spPr>
          <a:xfrm>
            <a:off x="10960863" y="5530084"/>
            <a:ext cx="65998" cy="64008"/>
          </a:xfrm>
          <a:prstGeom prst="ellipse">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15798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869180" y="2137678"/>
            <a:ext cx="6294120" cy="2031325"/>
          </a:xfrm>
          <a:prstGeom prst="rect">
            <a:avLst/>
          </a:prstGeom>
        </p:spPr>
        <p:txBody>
          <a:bodyPr wrap="square">
            <a:spAutoFit/>
          </a:bodyPr>
          <a:lstStyle/>
          <a:p>
            <a:pPr marL="342900" marR="0" lvl="0" indent="-342900" algn="just">
              <a:spcBef>
                <a:spcPts val="0"/>
              </a:spcBef>
              <a:spcAft>
                <a:spcPts val="0"/>
              </a:spcAft>
              <a:buFont typeface="Wingdings" panose="05000000000000000000" pitchFamily="2" charset="2"/>
              <a:buChar char="v"/>
            </a:pPr>
            <a:r>
              <a:rPr lang="en-US" dirty="0">
                <a:latin typeface="Times New Roman" panose="02020603050405020304" pitchFamily="18" charset="0"/>
                <a:ea typeface="DengXian" panose="02010600030101010101" pitchFamily="2" charset="-122"/>
                <a:cs typeface="Times New Roman" panose="02020603050405020304" pitchFamily="18" charset="0"/>
              </a:rPr>
              <a:t>I started out working in liver disease models and toxicology but was keen to learn more about different fields of research.</a:t>
            </a:r>
          </a:p>
          <a:p>
            <a:pPr marL="342900" marR="0" lvl="0" indent="-342900" algn="just">
              <a:spcBef>
                <a:spcPts val="0"/>
              </a:spcBef>
              <a:spcAft>
                <a:spcPts val="0"/>
              </a:spcAft>
              <a:buFont typeface="Wingdings" panose="05000000000000000000" pitchFamily="2" charset="2"/>
              <a:buChar char="v"/>
            </a:pPr>
            <a:r>
              <a:rPr lang="en-US" dirty="0">
                <a:latin typeface="Times New Roman" panose="02020603050405020304" pitchFamily="18" charset="0"/>
                <a:ea typeface="DengXian" panose="02010600030101010101" pitchFamily="2" charset="-122"/>
                <a:cs typeface="Times New Roman" panose="02020603050405020304" pitchFamily="18" charset="0"/>
              </a:rPr>
              <a:t>I enjoy working with colleagues from a wide range of disciplines. </a:t>
            </a:r>
          </a:p>
          <a:p>
            <a:pPr marL="342900" marR="0" lvl="0" indent="-342900" algn="just">
              <a:spcBef>
                <a:spcPts val="0"/>
              </a:spcBef>
              <a:spcAft>
                <a:spcPts val="0"/>
              </a:spcAft>
              <a:buFont typeface="Wingdings" panose="05000000000000000000" pitchFamily="2" charset="2"/>
              <a:buChar char="v"/>
            </a:pPr>
            <a:r>
              <a:rPr lang="en-US" dirty="0">
                <a:latin typeface="Times New Roman" panose="02020603050405020304" pitchFamily="18" charset="0"/>
                <a:ea typeface="DengXian" panose="02010600030101010101" pitchFamily="2" charset="-122"/>
                <a:cs typeface="Times New Roman" panose="02020603050405020304" pitchFamily="18" charset="0"/>
              </a:rPr>
              <a:t>I am excited to explore into the analytical aspects and translational potential of spatial </a:t>
            </a:r>
            <a:r>
              <a:rPr lang="en-US" dirty="0" smtClean="0">
                <a:latin typeface="Times New Roman" panose="02020603050405020304" pitchFamily="18" charset="0"/>
                <a:ea typeface="DengXian" panose="02010600030101010101" pitchFamily="2" charset="-122"/>
                <a:cs typeface="Times New Roman" panose="02020603050405020304" pitchFamily="18" charset="0"/>
              </a:rPr>
              <a:t>transcriptomic </a:t>
            </a:r>
            <a:r>
              <a:rPr lang="en-US" dirty="0">
                <a:latin typeface="Times New Roman" panose="02020603050405020304" pitchFamily="18" charset="0"/>
                <a:ea typeface="DengXian" panose="02010600030101010101" pitchFamily="2" charset="-122"/>
                <a:cs typeface="Times New Roman" panose="02020603050405020304" pitchFamily="18" charset="0"/>
              </a:rPr>
              <a:t>in sarcoma tissues.</a:t>
            </a:r>
          </a:p>
        </p:txBody>
      </p:sp>
      <p:sp>
        <p:nvSpPr>
          <p:cNvPr id="5" name="AutoShape 2" descr="blob:https://web.whatsapp.com/3a82ea04-dbf4-4d70-88fd-5dc6ac1c0507"/>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2"/>
          <a:stretch>
            <a:fillRect/>
          </a:stretch>
        </p:blipFill>
        <p:spPr>
          <a:xfrm>
            <a:off x="1203960" y="1285964"/>
            <a:ext cx="3017520" cy="402336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7" name="TextBox 6"/>
          <p:cNvSpPr txBox="1"/>
          <p:nvPr/>
        </p:nvSpPr>
        <p:spPr>
          <a:xfrm>
            <a:off x="1615440" y="5494020"/>
            <a:ext cx="1897380" cy="369332"/>
          </a:xfrm>
          <a:prstGeom prst="rect">
            <a:avLst/>
          </a:prstGeom>
          <a:noFill/>
        </p:spPr>
        <p:txBody>
          <a:bodyPr wrap="square" rtlCol="0">
            <a:spAutoFit/>
          </a:bodyPr>
          <a:lstStyle/>
          <a:p>
            <a:pPr algn="ctr"/>
            <a:r>
              <a:rPr lang="en-US" dirty="0" smtClean="0">
                <a:latin typeface="Times New Roman" panose="02020603050405020304" pitchFamily="18" charset="0"/>
                <a:cs typeface="Times New Roman" panose="02020603050405020304" pitchFamily="18" charset="0"/>
              </a:rPr>
              <a:t>Wong Jen Yi </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6096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869180" y="2137678"/>
            <a:ext cx="6294120" cy="3139321"/>
          </a:xfrm>
          <a:prstGeom prst="rect">
            <a:avLst/>
          </a:prstGeom>
        </p:spPr>
        <p:txBody>
          <a:bodyPr wrap="square">
            <a:spAutoFit/>
          </a:bodyPr>
          <a:lstStyle/>
          <a:p>
            <a:pPr marL="342900" marR="0" lvl="0" indent="-342900" algn="just">
              <a:spcBef>
                <a:spcPts val="0"/>
              </a:spcBef>
              <a:spcAft>
                <a:spcPts val="0"/>
              </a:spcAft>
              <a:buFont typeface="Wingdings" panose="05000000000000000000" pitchFamily="2" charset="2"/>
              <a:buChar char="v"/>
            </a:pPr>
            <a:r>
              <a:rPr lang="en-US" dirty="0" smtClean="0">
                <a:latin typeface="Times New Roman" panose="02020603050405020304" pitchFamily="18" charset="0"/>
                <a:ea typeface="DengXian" panose="02010600030101010101" pitchFamily="2" charset="-122"/>
                <a:cs typeface="Times New Roman" panose="02020603050405020304" pitchFamily="18" charset="0"/>
              </a:rPr>
              <a:t>I </a:t>
            </a:r>
            <a:r>
              <a:rPr lang="en-US" dirty="0">
                <a:latin typeface="Times New Roman" panose="02020603050405020304" pitchFamily="18" charset="0"/>
                <a:ea typeface="DengXian" panose="02010600030101010101" pitchFamily="2" charset="-122"/>
                <a:cs typeface="Times New Roman" panose="02020603050405020304" pitchFamily="18" charset="0"/>
              </a:rPr>
              <a:t>am just started on my research career and extremely excited to immerse myself in spatial omics and single cell sequencing, tying in with various sarcoma tissue types!</a:t>
            </a:r>
          </a:p>
          <a:p>
            <a:pPr marL="342900" marR="0" lvl="0" indent="-342900" algn="just">
              <a:spcBef>
                <a:spcPts val="0"/>
              </a:spcBef>
              <a:spcAft>
                <a:spcPts val="0"/>
              </a:spcAft>
              <a:buFont typeface="Wingdings" panose="05000000000000000000" pitchFamily="2" charset="2"/>
              <a:buChar char="v"/>
            </a:pPr>
            <a:r>
              <a:rPr lang="en-US" dirty="0" smtClean="0">
                <a:latin typeface="Times New Roman" panose="02020603050405020304" pitchFamily="18" charset="0"/>
                <a:ea typeface="DengXian" panose="02010600030101010101" pitchFamily="2" charset="-122"/>
                <a:cs typeface="Times New Roman" panose="02020603050405020304" pitchFamily="18" charset="0"/>
              </a:rPr>
              <a:t>It </a:t>
            </a:r>
            <a:r>
              <a:rPr lang="en-US" dirty="0">
                <a:latin typeface="Times New Roman" panose="02020603050405020304" pitchFamily="18" charset="0"/>
                <a:ea typeface="DengXian" panose="02010600030101010101" pitchFamily="2" charset="-122"/>
                <a:cs typeface="Times New Roman" panose="02020603050405020304" pitchFamily="18" charset="0"/>
              </a:rPr>
              <a:t>is amazing to be working in this </a:t>
            </a:r>
            <a:r>
              <a:rPr lang="en-US" dirty="0" err="1">
                <a:latin typeface="Times New Roman" panose="02020603050405020304" pitchFamily="18" charset="0"/>
                <a:ea typeface="DengXian" panose="02010600030101010101" pitchFamily="2" charset="-122"/>
                <a:cs typeface="Times New Roman" panose="02020603050405020304" pitchFamily="18" charset="0"/>
              </a:rPr>
              <a:t>programme</a:t>
            </a:r>
            <a:r>
              <a:rPr lang="en-US" dirty="0">
                <a:latin typeface="Times New Roman" panose="02020603050405020304" pitchFamily="18" charset="0"/>
                <a:ea typeface="DengXian" panose="02010600030101010101" pitchFamily="2" charset="-122"/>
                <a:cs typeface="Times New Roman" panose="02020603050405020304" pitchFamily="18" charset="0"/>
              </a:rPr>
              <a:t> where we can learn from the various disciplines working together – including computation analysis, wet lab assay developments, and tissue handling. I aim to continuously learn and explore with my peers and other postdocs.</a:t>
            </a:r>
          </a:p>
          <a:p>
            <a:pPr marL="342900" marR="0" lvl="0" indent="-342900" algn="just">
              <a:spcBef>
                <a:spcPts val="0"/>
              </a:spcBef>
              <a:spcAft>
                <a:spcPts val="0"/>
              </a:spcAft>
              <a:buFont typeface="Wingdings" panose="05000000000000000000" pitchFamily="2" charset="2"/>
              <a:buChar char="v"/>
            </a:pPr>
            <a:r>
              <a:rPr lang="en-US" dirty="0" smtClean="0">
                <a:latin typeface="Times New Roman" panose="02020603050405020304" pitchFamily="18" charset="0"/>
                <a:ea typeface="DengXian" panose="02010600030101010101" pitchFamily="2" charset="-122"/>
                <a:cs typeface="Times New Roman" panose="02020603050405020304" pitchFamily="18" charset="0"/>
              </a:rPr>
              <a:t>It </a:t>
            </a:r>
            <a:r>
              <a:rPr lang="en-US" dirty="0">
                <a:latin typeface="Times New Roman" panose="02020603050405020304" pitchFamily="18" charset="0"/>
                <a:ea typeface="DengXian" panose="02010600030101010101" pitchFamily="2" charset="-122"/>
                <a:cs typeface="Times New Roman" panose="02020603050405020304" pitchFamily="18" charset="0"/>
              </a:rPr>
              <a:t>is interesting to be part of creating a combined assay that will be able to detect chromosomal aberrations in sarcoma tissues. </a:t>
            </a:r>
          </a:p>
        </p:txBody>
      </p:sp>
      <p:sp>
        <p:nvSpPr>
          <p:cNvPr id="5" name="AutoShape 2" descr="blob:https://web.whatsapp.com/3a82ea04-dbf4-4d70-88fd-5dc6ac1c0507"/>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 name="TextBox 6"/>
          <p:cNvSpPr txBox="1"/>
          <p:nvPr/>
        </p:nvSpPr>
        <p:spPr>
          <a:xfrm>
            <a:off x="1615440" y="5494020"/>
            <a:ext cx="1897380" cy="369332"/>
          </a:xfrm>
          <a:prstGeom prst="rect">
            <a:avLst/>
          </a:prstGeom>
          <a:noFill/>
        </p:spPr>
        <p:txBody>
          <a:bodyPr wrap="square" rtlCol="0">
            <a:spAutoFit/>
          </a:bodyPr>
          <a:lstStyle/>
          <a:p>
            <a:pPr algn="ctr"/>
            <a:r>
              <a:rPr lang="en-US" dirty="0" err="1" smtClean="0">
                <a:latin typeface="Times New Roman" panose="02020603050405020304" pitchFamily="18" charset="0"/>
                <a:cs typeface="Times New Roman" panose="02020603050405020304" pitchFamily="18" charset="0"/>
              </a:rPr>
              <a:t>Toh</a:t>
            </a:r>
            <a:r>
              <a:rPr lang="en-US" dirty="0" smtClean="0">
                <a:latin typeface="Times New Roman" panose="02020603050405020304" pitchFamily="18" charset="0"/>
                <a:cs typeface="Times New Roman" panose="02020603050405020304" pitchFamily="18" charset="0"/>
              </a:rPr>
              <a:t> Jiamin</a:t>
            </a:r>
            <a:endParaRPr lang="en-US"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a:stretch>
            <a:fillRect/>
          </a:stretch>
        </p:blipFill>
        <p:spPr>
          <a:xfrm>
            <a:off x="1055370" y="1264920"/>
            <a:ext cx="3017520" cy="402336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2781626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055370" y="1386840"/>
            <a:ext cx="3017520" cy="402336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5" name="Rectangle 4"/>
          <p:cNvSpPr/>
          <p:nvPr/>
        </p:nvSpPr>
        <p:spPr>
          <a:xfrm>
            <a:off x="4882828" y="1551860"/>
            <a:ext cx="6294120" cy="5355312"/>
          </a:xfrm>
          <a:prstGeom prst="rect">
            <a:avLst/>
          </a:prstGeom>
        </p:spPr>
        <p:txBody>
          <a:bodyPr wrap="square">
            <a:spAutoFit/>
          </a:bodyPr>
          <a:lstStyle/>
          <a:p>
            <a:pPr marL="342900" marR="0" lvl="0" indent="-342900" algn="just">
              <a:spcBef>
                <a:spcPts val="0"/>
              </a:spcBef>
              <a:spcAft>
                <a:spcPts val="0"/>
              </a:spcAft>
              <a:buFont typeface="Wingdings" panose="05000000000000000000" pitchFamily="2" charset="2"/>
              <a:buChar char="v"/>
            </a:pPr>
            <a:r>
              <a:rPr lang="en-US" dirty="0" smtClean="0">
                <a:latin typeface="Times New Roman" panose="02020603050405020304" pitchFamily="18" charset="0"/>
                <a:ea typeface="DengXian" panose="02010600030101010101" pitchFamily="2" charset="-122"/>
                <a:cs typeface="Times New Roman" panose="02020603050405020304" pitchFamily="18" charset="0"/>
              </a:rPr>
              <a:t>I have always been interested in studying disease model that could contribute to the society. As we all know cancer is the most deadly and hard-to-treat disease, therefore it is important to understand the underlying signaling with extensive research.</a:t>
            </a:r>
          </a:p>
          <a:p>
            <a:pPr marL="342900" marR="0" lvl="0" indent="-342900" algn="just">
              <a:spcBef>
                <a:spcPts val="0"/>
              </a:spcBef>
              <a:spcAft>
                <a:spcPts val="0"/>
              </a:spcAft>
              <a:buFont typeface="Wingdings" panose="05000000000000000000" pitchFamily="2" charset="2"/>
              <a:buChar char="v"/>
            </a:pPr>
            <a:endParaRPr lang="en-US" dirty="0" smtClean="0">
              <a:latin typeface="Times New Roman" panose="02020603050405020304" pitchFamily="18" charset="0"/>
              <a:ea typeface="DengXian" panose="02010600030101010101" pitchFamily="2" charset="-122"/>
              <a:cs typeface="Times New Roman" panose="02020603050405020304" pitchFamily="18" charset="0"/>
            </a:endParaRPr>
          </a:p>
          <a:p>
            <a:pPr marL="342900" indent="-342900" algn="just">
              <a:buFont typeface="Wingdings" panose="05000000000000000000" pitchFamily="2" charset="2"/>
              <a:buChar char="v"/>
            </a:pPr>
            <a:r>
              <a:rPr lang="en-US" dirty="0" smtClean="0">
                <a:latin typeface="Times New Roman" panose="02020603050405020304" pitchFamily="18" charset="0"/>
                <a:ea typeface="DengXian" panose="02010600030101010101" pitchFamily="2" charset="-122"/>
                <a:cs typeface="Times New Roman" panose="02020603050405020304" pitchFamily="18" charset="0"/>
              </a:rPr>
              <a:t>In WP1, my colleagues and I are studying the molecular aberrations of sarcomas by utilizing spatial omics analysis (DNA-MFISH) and high-throughput single-cell sequencing technology. We hope that our findings could contribute to a greater insight of cancer progression </a:t>
            </a:r>
            <a:r>
              <a:rPr lang="en-US" smtClean="0">
                <a:latin typeface="Times New Roman" panose="02020603050405020304" pitchFamily="18" charset="0"/>
                <a:ea typeface="DengXian" panose="02010600030101010101" pitchFamily="2" charset="-122"/>
                <a:cs typeface="Times New Roman" panose="02020603050405020304" pitchFamily="18" charset="0"/>
              </a:rPr>
              <a:t>for a more </a:t>
            </a:r>
            <a:r>
              <a:rPr lang="en-US" dirty="0" smtClean="0">
                <a:latin typeface="Times New Roman" panose="02020603050405020304" pitchFamily="18" charset="0"/>
                <a:ea typeface="DengXian" panose="02010600030101010101" pitchFamily="2" charset="-122"/>
                <a:cs typeface="Times New Roman" panose="02020603050405020304" pitchFamily="18" charset="0"/>
              </a:rPr>
              <a:t>rational therapeutic approach in the future. </a:t>
            </a:r>
          </a:p>
          <a:p>
            <a:pPr marL="342900" indent="-342900" algn="just">
              <a:buFont typeface="Wingdings" panose="05000000000000000000" pitchFamily="2" charset="2"/>
              <a:buChar char="v"/>
            </a:pPr>
            <a:endParaRPr lang="en-US" dirty="0">
              <a:latin typeface="Times New Roman" panose="02020603050405020304" pitchFamily="18" charset="0"/>
              <a:ea typeface="DengXian" panose="02010600030101010101" pitchFamily="2" charset="-122"/>
              <a:cs typeface="Times New Roman" panose="02020603050405020304" pitchFamily="18" charset="0"/>
            </a:endParaRPr>
          </a:p>
          <a:p>
            <a:pPr marL="342900" indent="-342900" algn="just">
              <a:buFont typeface="Wingdings" panose="05000000000000000000" pitchFamily="2" charset="2"/>
              <a:buChar char="v"/>
            </a:pPr>
            <a:r>
              <a:rPr lang="en-US" dirty="0" smtClean="0">
                <a:latin typeface="Times New Roman" panose="02020603050405020304" pitchFamily="18" charset="0"/>
                <a:ea typeface="DengXian" panose="02010600030101010101" pitchFamily="2" charset="-122"/>
                <a:cs typeface="Times New Roman" panose="02020603050405020304" pitchFamily="18" charset="0"/>
              </a:rPr>
              <a:t>I am fully </a:t>
            </a:r>
            <a:r>
              <a:rPr lang="en-US" dirty="0">
                <a:latin typeface="Times New Roman" panose="02020603050405020304" pitchFamily="18" charset="0"/>
                <a:ea typeface="DengXian" panose="02010600030101010101" pitchFamily="2" charset="-122"/>
                <a:cs typeface="Times New Roman" panose="02020603050405020304" pitchFamily="18" charset="0"/>
              </a:rPr>
              <a:t>wet-laboratory trained </a:t>
            </a:r>
            <a:r>
              <a:rPr lang="en-US" dirty="0" smtClean="0">
                <a:latin typeface="Times New Roman" panose="02020603050405020304" pitchFamily="18" charset="0"/>
                <a:ea typeface="DengXian" panose="02010600030101010101" pitchFamily="2" charset="-122"/>
                <a:cs typeface="Times New Roman" panose="02020603050405020304" pitchFamily="18" charset="0"/>
              </a:rPr>
              <a:t>during my PhD study, it is challenging </a:t>
            </a:r>
            <a:r>
              <a:rPr lang="en-US" dirty="0">
                <a:latin typeface="Times New Roman" panose="02020603050405020304" pitchFamily="18" charset="0"/>
                <a:ea typeface="DengXian" panose="02010600030101010101" pitchFamily="2" charset="-122"/>
                <a:cs typeface="Times New Roman" panose="02020603050405020304" pitchFamily="18" charset="0"/>
              </a:rPr>
              <a:t>to </a:t>
            </a:r>
            <a:r>
              <a:rPr lang="en-US" dirty="0" smtClean="0">
                <a:latin typeface="Times New Roman" panose="02020603050405020304" pitchFamily="18" charset="0"/>
                <a:ea typeface="DengXian" panose="02010600030101010101" pitchFamily="2" charset="-122"/>
                <a:cs typeface="Times New Roman" panose="02020603050405020304" pitchFamily="18" charset="0"/>
              </a:rPr>
              <a:t>work on a research project that required loads of computational analysis. I am very excited and look forward to learn new skills </a:t>
            </a:r>
            <a:r>
              <a:rPr lang="en-US" dirty="0">
                <a:latin typeface="Times New Roman" panose="02020603050405020304" pitchFamily="18" charset="0"/>
                <a:ea typeface="DengXian" panose="02010600030101010101" pitchFamily="2" charset="-122"/>
                <a:cs typeface="Times New Roman" panose="02020603050405020304" pitchFamily="18" charset="0"/>
              </a:rPr>
              <a:t>-</a:t>
            </a:r>
            <a:r>
              <a:rPr lang="en-US" dirty="0" smtClean="0">
                <a:latin typeface="Times New Roman" panose="02020603050405020304" pitchFamily="18" charset="0"/>
                <a:ea typeface="DengXian" panose="02010600030101010101" pitchFamily="2" charset="-122"/>
                <a:cs typeface="Times New Roman" panose="02020603050405020304" pitchFamily="18" charset="0"/>
              </a:rPr>
              <a:t> Bioinformatics !</a:t>
            </a:r>
            <a:endParaRPr lang="en-US" dirty="0">
              <a:latin typeface="Times New Roman" panose="02020603050405020304" pitchFamily="18" charset="0"/>
              <a:ea typeface="DengXian" panose="02010600030101010101" pitchFamily="2" charset="-122"/>
              <a:cs typeface="Times New Roman" panose="02020603050405020304" pitchFamily="18" charset="0"/>
            </a:endParaRPr>
          </a:p>
          <a:p>
            <a:pPr marL="342900" indent="-342900" algn="just">
              <a:buFont typeface="Wingdings" panose="05000000000000000000" pitchFamily="2" charset="2"/>
              <a:buChar char="v"/>
            </a:pPr>
            <a:endParaRPr lang="en-US" dirty="0">
              <a:latin typeface="Times New Roman" panose="02020603050405020304" pitchFamily="18" charset="0"/>
              <a:ea typeface="DengXian" panose="02010600030101010101" pitchFamily="2" charset="-122"/>
              <a:cs typeface="Times New Roman" panose="02020603050405020304" pitchFamily="18" charset="0"/>
            </a:endParaRPr>
          </a:p>
          <a:p>
            <a:pPr marL="342900" marR="0" lvl="0" indent="-342900" algn="just">
              <a:spcBef>
                <a:spcPts val="0"/>
              </a:spcBef>
              <a:spcAft>
                <a:spcPts val="0"/>
              </a:spcAft>
              <a:buFont typeface="Wingdings" panose="05000000000000000000" pitchFamily="2" charset="2"/>
              <a:buChar char="v"/>
            </a:pPr>
            <a:endParaRPr lang="en-US" dirty="0">
              <a:latin typeface="Times New Roman" panose="02020603050405020304" pitchFamily="18" charset="0"/>
              <a:ea typeface="DengXian" panose="02010600030101010101" pitchFamily="2" charset="-122"/>
              <a:cs typeface="Times New Roman" panose="02020603050405020304" pitchFamily="18" charset="0"/>
            </a:endParaRPr>
          </a:p>
        </p:txBody>
      </p:sp>
      <p:sp>
        <p:nvSpPr>
          <p:cNvPr id="6" name="TextBox 5"/>
          <p:cNvSpPr txBox="1"/>
          <p:nvPr/>
        </p:nvSpPr>
        <p:spPr>
          <a:xfrm>
            <a:off x="1055370" y="5494020"/>
            <a:ext cx="3017520" cy="369332"/>
          </a:xfrm>
          <a:prstGeom prst="rect">
            <a:avLst/>
          </a:prstGeom>
          <a:noFill/>
        </p:spPr>
        <p:txBody>
          <a:bodyPr wrap="square" rtlCol="0">
            <a:spAutoFit/>
          </a:bodyPr>
          <a:lstStyle/>
          <a:p>
            <a:pPr algn="ctr"/>
            <a:r>
              <a:rPr lang="en-US" dirty="0" smtClean="0">
                <a:latin typeface="Times New Roman" panose="02020603050405020304" pitchFamily="18" charset="0"/>
                <a:cs typeface="Times New Roman" panose="02020603050405020304" pitchFamily="18" charset="0"/>
              </a:rPr>
              <a:t>Michelle Kong Mei Suen</a:t>
            </a:r>
            <a:endParaRPr lang="en-US" dirty="0">
              <a:latin typeface="Times New Roman" panose="02020603050405020304" pitchFamily="18" charset="0"/>
              <a:cs typeface="Times New Roman" panose="02020603050405020304" pitchFamily="18" charset="0"/>
            </a:endParaRPr>
          </a:p>
        </p:txBody>
      </p:sp>
      <p:sp>
        <p:nvSpPr>
          <p:cNvPr id="8" name="Freeform 7"/>
          <p:cNvSpPr/>
          <p:nvPr/>
        </p:nvSpPr>
        <p:spPr>
          <a:xfrm>
            <a:off x="2465070" y="3402330"/>
            <a:ext cx="133350" cy="472440"/>
          </a:xfrm>
          <a:custGeom>
            <a:avLst/>
            <a:gdLst>
              <a:gd name="connsiteX0" fmla="*/ 0 w 133350"/>
              <a:gd name="connsiteY0" fmla="*/ 30480 h 472440"/>
              <a:gd name="connsiteX1" fmla="*/ 0 w 133350"/>
              <a:gd name="connsiteY1" fmla="*/ 30480 h 472440"/>
              <a:gd name="connsiteX2" fmla="*/ 15240 w 133350"/>
              <a:gd name="connsiteY2" fmla="*/ 76200 h 472440"/>
              <a:gd name="connsiteX3" fmla="*/ 22860 w 133350"/>
              <a:gd name="connsiteY3" fmla="*/ 133350 h 472440"/>
              <a:gd name="connsiteX4" fmla="*/ 26670 w 133350"/>
              <a:gd name="connsiteY4" fmla="*/ 167640 h 472440"/>
              <a:gd name="connsiteX5" fmla="*/ 30480 w 133350"/>
              <a:gd name="connsiteY5" fmla="*/ 182880 h 472440"/>
              <a:gd name="connsiteX6" fmla="*/ 41910 w 133350"/>
              <a:gd name="connsiteY6" fmla="*/ 255270 h 472440"/>
              <a:gd name="connsiteX7" fmla="*/ 45720 w 133350"/>
              <a:gd name="connsiteY7" fmla="*/ 285750 h 472440"/>
              <a:gd name="connsiteX8" fmla="*/ 53340 w 133350"/>
              <a:gd name="connsiteY8" fmla="*/ 354330 h 472440"/>
              <a:gd name="connsiteX9" fmla="*/ 64770 w 133350"/>
              <a:gd name="connsiteY9" fmla="*/ 392430 h 472440"/>
              <a:gd name="connsiteX10" fmla="*/ 68580 w 133350"/>
              <a:gd name="connsiteY10" fmla="*/ 403860 h 472440"/>
              <a:gd name="connsiteX11" fmla="*/ 76200 w 133350"/>
              <a:gd name="connsiteY11" fmla="*/ 441960 h 472440"/>
              <a:gd name="connsiteX12" fmla="*/ 80010 w 133350"/>
              <a:gd name="connsiteY12" fmla="*/ 453390 h 472440"/>
              <a:gd name="connsiteX13" fmla="*/ 87630 w 133350"/>
              <a:gd name="connsiteY13" fmla="*/ 464820 h 472440"/>
              <a:gd name="connsiteX14" fmla="*/ 99060 w 133350"/>
              <a:gd name="connsiteY14" fmla="*/ 472440 h 472440"/>
              <a:gd name="connsiteX15" fmla="*/ 106680 w 133350"/>
              <a:gd name="connsiteY15" fmla="*/ 461010 h 472440"/>
              <a:gd name="connsiteX16" fmla="*/ 114300 w 133350"/>
              <a:gd name="connsiteY16" fmla="*/ 407670 h 472440"/>
              <a:gd name="connsiteX17" fmla="*/ 110490 w 133350"/>
              <a:gd name="connsiteY17" fmla="*/ 342900 h 472440"/>
              <a:gd name="connsiteX18" fmla="*/ 114300 w 133350"/>
              <a:gd name="connsiteY18" fmla="*/ 300990 h 472440"/>
              <a:gd name="connsiteX19" fmla="*/ 121920 w 133350"/>
              <a:gd name="connsiteY19" fmla="*/ 255270 h 472440"/>
              <a:gd name="connsiteX20" fmla="*/ 129540 w 133350"/>
              <a:gd name="connsiteY20" fmla="*/ 148590 h 472440"/>
              <a:gd name="connsiteX21" fmla="*/ 133350 w 133350"/>
              <a:gd name="connsiteY21" fmla="*/ 110490 h 472440"/>
              <a:gd name="connsiteX22" fmla="*/ 121920 w 133350"/>
              <a:gd name="connsiteY22" fmla="*/ 34290 h 472440"/>
              <a:gd name="connsiteX23" fmla="*/ 118110 w 133350"/>
              <a:gd name="connsiteY23" fmla="*/ 22860 h 472440"/>
              <a:gd name="connsiteX24" fmla="*/ 114300 w 133350"/>
              <a:gd name="connsiteY24" fmla="*/ 11430 h 472440"/>
              <a:gd name="connsiteX25" fmla="*/ 102870 w 133350"/>
              <a:gd name="connsiteY25" fmla="*/ 0 h 472440"/>
              <a:gd name="connsiteX26" fmla="*/ 64770 w 133350"/>
              <a:gd name="connsiteY26" fmla="*/ 3810 h 472440"/>
              <a:gd name="connsiteX27" fmla="*/ 53340 w 133350"/>
              <a:gd name="connsiteY27" fmla="*/ 11430 h 472440"/>
              <a:gd name="connsiteX28" fmla="*/ 38100 w 133350"/>
              <a:gd name="connsiteY28" fmla="*/ 15240 h 472440"/>
              <a:gd name="connsiteX29" fmla="*/ 0 w 133350"/>
              <a:gd name="connsiteY29" fmla="*/ 30480 h 472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3350" h="472440">
                <a:moveTo>
                  <a:pt x="0" y="30480"/>
                </a:moveTo>
                <a:lnTo>
                  <a:pt x="0" y="30480"/>
                </a:lnTo>
                <a:cubicBezTo>
                  <a:pt x="6202" y="47018"/>
                  <a:pt x="12209" y="59527"/>
                  <a:pt x="15240" y="76200"/>
                </a:cubicBezTo>
                <a:cubicBezTo>
                  <a:pt x="17149" y="86701"/>
                  <a:pt x="21754" y="123952"/>
                  <a:pt x="22860" y="133350"/>
                </a:cubicBezTo>
                <a:cubicBezTo>
                  <a:pt x="24204" y="144772"/>
                  <a:pt x="24921" y="156273"/>
                  <a:pt x="26670" y="167640"/>
                </a:cubicBezTo>
                <a:cubicBezTo>
                  <a:pt x="27466" y="172815"/>
                  <a:pt x="29703" y="177702"/>
                  <a:pt x="30480" y="182880"/>
                </a:cubicBezTo>
                <a:cubicBezTo>
                  <a:pt x="41550" y="256681"/>
                  <a:pt x="31045" y="222676"/>
                  <a:pt x="41910" y="255270"/>
                </a:cubicBezTo>
                <a:cubicBezTo>
                  <a:pt x="43180" y="265430"/>
                  <a:pt x="44701" y="275562"/>
                  <a:pt x="45720" y="285750"/>
                </a:cubicBezTo>
                <a:cubicBezTo>
                  <a:pt x="49448" y="323033"/>
                  <a:pt x="47381" y="324536"/>
                  <a:pt x="53340" y="354330"/>
                </a:cubicBezTo>
                <a:cubicBezTo>
                  <a:pt x="56219" y="368725"/>
                  <a:pt x="59910" y="377851"/>
                  <a:pt x="64770" y="392430"/>
                </a:cubicBezTo>
                <a:cubicBezTo>
                  <a:pt x="66040" y="396240"/>
                  <a:pt x="67792" y="399922"/>
                  <a:pt x="68580" y="403860"/>
                </a:cubicBezTo>
                <a:cubicBezTo>
                  <a:pt x="71120" y="416560"/>
                  <a:pt x="72104" y="429673"/>
                  <a:pt x="76200" y="441960"/>
                </a:cubicBezTo>
                <a:cubicBezTo>
                  <a:pt x="77470" y="445770"/>
                  <a:pt x="78214" y="449798"/>
                  <a:pt x="80010" y="453390"/>
                </a:cubicBezTo>
                <a:cubicBezTo>
                  <a:pt x="82058" y="457486"/>
                  <a:pt x="84392" y="461582"/>
                  <a:pt x="87630" y="464820"/>
                </a:cubicBezTo>
                <a:cubicBezTo>
                  <a:pt x="90868" y="468058"/>
                  <a:pt x="95250" y="469900"/>
                  <a:pt x="99060" y="472440"/>
                </a:cubicBezTo>
                <a:cubicBezTo>
                  <a:pt x="101600" y="468630"/>
                  <a:pt x="104632" y="465106"/>
                  <a:pt x="106680" y="461010"/>
                </a:cubicBezTo>
                <a:cubicBezTo>
                  <a:pt x="114010" y="446351"/>
                  <a:pt x="113327" y="418377"/>
                  <a:pt x="114300" y="407670"/>
                </a:cubicBezTo>
                <a:cubicBezTo>
                  <a:pt x="113030" y="386080"/>
                  <a:pt x="110490" y="364527"/>
                  <a:pt x="110490" y="342900"/>
                </a:cubicBezTo>
                <a:cubicBezTo>
                  <a:pt x="110490" y="328872"/>
                  <a:pt x="112560" y="314909"/>
                  <a:pt x="114300" y="300990"/>
                </a:cubicBezTo>
                <a:cubicBezTo>
                  <a:pt x="125334" y="212720"/>
                  <a:pt x="109619" y="372131"/>
                  <a:pt x="121920" y="255270"/>
                </a:cubicBezTo>
                <a:cubicBezTo>
                  <a:pt x="126559" y="211201"/>
                  <a:pt x="125924" y="195603"/>
                  <a:pt x="129540" y="148590"/>
                </a:cubicBezTo>
                <a:cubicBezTo>
                  <a:pt x="130519" y="135864"/>
                  <a:pt x="132080" y="123190"/>
                  <a:pt x="133350" y="110490"/>
                </a:cubicBezTo>
                <a:cubicBezTo>
                  <a:pt x="128968" y="49138"/>
                  <a:pt x="135177" y="74061"/>
                  <a:pt x="121920" y="34290"/>
                </a:cubicBezTo>
                <a:lnTo>
                  <a:pt x="118110" y="22860"/>
                </a:lnTo>
                <a:cubicBezTo>
                  <a:pt x="116840" y="19050"/>
                  <a:pt x="117140" y="14270"/>
                  <a:pt x="114300" y="11430"/>
                </a:cubicBezTo>
                <a:lnTo>
                  <a:pt x="102870" y="0"/>
                </a:lnTo>
                <a:cubicBezTo>
                  <a:pt x="90170" y="1270"/>
                  <a:pt x="77206" y="940"/>
                  <a:pt x="64770" y="3810"/>
                </a:cubicBezTo>
                <a:cubicBezTo>
                  <a:pt x="60308" y="4840"/>
                  <a:pt x="57549" y="9626"/>
                  <a:pt x="53340" y="11430"/>
                </a:cubicBezTo>
                <a:cubicBezTo>
                  <a:pt x="48527" y="13493"/>
                  <a:pt x="43135" y="13801"/>
                  <a:pt x="38100" y="15240"/>
                </a:cubicBezTo>
                <a:cubicBezTo>
                  <a:pt x="23359" y="19452"/>
                  <a:pt x="6350" y="27940"/>
                  <a:pt x="0" y="30480"/>
                </a:cubicBezTo>
                <a:close/>
              </a:path>
            </a:pathLst>
          </a:cu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0453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Connector 19"/>
          <p:cNvCxnSpPr/>
          <p:nvPr/>
        </p:nvCxnSpPr>
        <p:spPr>
          <a:xfrm>
            <a:off x="8543430" y="6858000"/>
            <a:ext cx="235121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7" name="Group 66"/>
          <p:cNvGrpSpPr/>
          <p:nvPr/>
        </p:nvGrpSpPr>
        <p:grpSpPr>
          <a:xfrm>
            <a:off x="563086" y="359866"/>
            <a:ext cx="4609790" cy="3429000"/>
            <a:chOff x="1048357" y="1208967"/>
            <a:chExt cx="4609790" cy="3657600"/>
          </a:xfrm>
        </p:grpSpPr>
        <p:pic>
          <p:nvPicPr>
            <p:cNvPr id="4" name="Picture 3"/>
            <p:cNvPicPr>
              <a:picLocks noChangeAspect="1"/>
            </p:cNvPicPr>
            <p:nvPr/>
          </p:nvPicPr>
          <p:blipFill rotWithShape="1">
            <a:blip r:embed="rId2" cstate="print">
              <a:extLst>
                <a:ext uri="{BEBA8EAE-BF5A-486C-A8C5-ECC9F3942E4B}">
                  <a14:imgProps xmlns:a14="http://schemas.microsoft.com/office/drawing/2010/main">
                    <a14:imgLayer r:embed="rId3">
                      <a14:imgEffect>
                        <a14:colorTemperature colorTemp="5300"/>
                      </a14:imgEffect>
                    </a14:imgLayer>
                  </a14:imgProps>
                </a:ext>
                <a:ext uri="{28A0092B-C50C-407E-A947-70E740481C1C}">
                  <a14:useLocalDpi xmlns:a14="http://schemas.microsoft.com/office/drawing/2010/main" val="0"/>
                </a:ext>
              </a:extLst>
            </a:blip>
            <a:srcRect r="5475"/>
            <a:stretch/>
          </p:blipFill>
          <p:spPr>
            <a:xfrm>
              <a:off x="1048357" y="1208967"/>
              <a:ext cx="4609790" cy="3657600"/>
            </a:xfrm>
            <a:prstGeom prst="rect">
              <a:avLst/>
            </a:prstGeom>
          </p:spPr>
        </p:pic>
        <p:cxnSp>
          <p:nvCxnSpPr>
            <p:cNvPr id="63" name="Straight Connector 62"/>
            <p:cNvCxnSpPr/>
            <p:nvPr/>
          </p:nvCxnSpPr>
          <p:spPr>
            <a:xfrm flipH="1" flipV="1">
              <a:off x="4945380" y="4604258"/>
              <a:ext cx="576072" cy="0"/>
            </a:xfrm>
            <a:prstGeom prst="line">
              <a:avLst/>
            </a:prstGeom>
          </p:spPr>
          <p:style>
            <a:lnRef idx="1">
              <a:schemeClr val="dk1"/>
            </a:lnRef>
            <a:fillRef idx="0">
              <a:schemeClr val="dk1"/>
            </a:fillRef>
            <a:effectRef idx="0">
              <a:schemeClr val="dk1"/>
            </a:effectRef>
            <a:fontRef idx="minor">
              <a:schemeClr val="tx1"/>
            </a:fontRef>
          </p:style>
        </p:cxnSp>
        <p:sp>
          <p:nvSpPr>
            <p:cNvPr id="66" name="TextBox 65"/>
            <p:cNvSpPr txBox="1"/>
            <p:nvPr/>
          </p:nvSpPr>
          <p:spPr>
            <a:xfrm>
              <a:off x="4950574" y="4623696"/>
              <a:ext cx="570878" cy="215444"/>
            </a:xfrm>
            <a:prstGeom prst="rect">
              <a:avLst/>
            </a:prstGeom>
            <a:noFill/>
          </p:spPr>
          <p:txBody>
            <a:bodyPr wrap="square" rtlCol="0">
              <a:spAutoFit/>
            </a:bodyPr>
            <a:lstStyle/>
            <a:p>
              <a:pPr algn="ctr"/>
              <a:r>
                <a:rPr lang="en-US" sz="800" dirty="0" smtClean="0">
                  <a:latin typeface="Times New Roman" panose="02020603050405020304" pitchFamily="18" charset="0"/>
                  <a:cs typeface="Times New Roman" panose="02020603050405020304" pitchFamily="18" charset="0"/>
                </a:rPr>
                <a:t>500µm</a:t>
              </a:r>
              <a:endParaRPr lang="en-US" sz="800" dirty="0">
                <a:latin typeface="Times New Roman" panose="02020603050405020304" pitchFamily="18" charset="0"/>
                <a:cs typeface="Times New Roman" panose="02020603050405020304" pitchFamily="18" charset="0"/>
              </a:endParaRPr>
            </a:p>
          </p:txBody>
        </p:sp>
      </p:grpSp>
      <p:sp>
        <p:nvSpPr>
          <p:cNvPr id="79" name="TextBox 78"/>
          <p:cNvSpPr txBox="1"/>
          <p:nvPr/>
        </p:nvSpPr>
        <p:spPr>
          <a:xfrm>
            <a:off x="565783" y="3804"/>
            <a:ext cx="4607093" cy="369332"/>
          </a:xfrm>
          <a:prstGeom prst="rect">
            <a:avLst/>
          </a:prstGeom>
          <a:noFill/>
        </p:spPr>
        <p:txBody>
          <a:bodyPr wrap="square" rtlCol="0">
            <a:spAutoFit/>
          </a:bodyPr>
          <a:lstStyle/>
          <a:p>
            <a:pPr algn="ctr"/>
            <a:r>
              <a:rPr lang="en-US" b="1" dirty="0" err="1" smtClean="0">
                <a:latin typeface="Times New Roman" panose="02020603050405020304" pitchFamily="18" charset="0"/>
                <a:cs typeface="Times New Roman" panose="02020603050405020304" pitchFamily="18" charset="0"/>
              </a:rPr>
              <a:t>Liposarcoma</a:t>
            </a:r>
            <a:endParaRPr lang="en-US" b="1" dirty="0">
              <a:latin typeface="Times New Roman" panose="02020603050405020304" pitchFamily="18" charset="0"/>
              <a:cs typeface="Times New Roman" panose="02020603050405020304" pitchFamily="18" charset="0"/>
            </a:endParaRPr>
          </a:p>
        </p:txBody>
      </p:sp>
      <p:grpSp>
        <p:nvGrpSpPr>
          <p:cNvPr id="92" name="Group 91"/>
          <p:cNvGrpSpPr/>
          <p:nvPr/>
        </p:nvGrpSpPr>
        <p:grpSpPr>
          <a:xfrm>
            <a:off x="326199" y="3920189"/>
            <a:ext cx="5083563" cy="2767632"/>
            <a:chOff x="326199" y="3920189"/>
            <a:chExt cx="5083563" cy="2767632"/>
          </a:xfrm>
        </p:grpSpPr>
        <p:pic>
          <p:nvPicPr>
            <p:cNvPr id="80" name="Picture 7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6199" y="4216968"/>
              <a:ext cx="2450592" cy="2450592"/>
            </a:xfrm>
            <a:prstGeom prst="rect">
              <a:avLst/>
            </a:prstGeom>
          </p:spPr>
        </p:pic>
        <p:grpSp>
          <p:nvGrpSpPr>
            <p:cNvPr id="78" name="Group 77"/>
            <p:cNvGrpSpPr/>
            <p:nvPr/>
          </p:nvGrpSpPr>
          <p:grpSpPr>
            <a:xfrm>
              <a:off x="326200" y="3920189"/>
              <a:ext cx="5083562" cy="2767632"/>
              <a:chOff x="545031" y="3349666"/>
              <a:chExt cx="5083562" cy="2767632"/>
            </a:xfrm>
          </p:grpSpPr>
          <p:grpSp>
            <p:nvGrpSpPr>
              <p:cNvPr id="72" name="Group 71"/>
              <p:cNvGrpSpPr/>
              <p:nvPr/>
            </p:nvGrpSpPr>
            <p:grpSpPr>
              <a:xfrm>
                <a:off x="3086812" y="3646445"/>
                <a:ext cx="2541781" cy="2470853"/>
                <a:chOff x="9006726" y="3737102"/>
                <a:chExt cx="2541781" cy="2470853"/>
              </a:xfrm>
            </p:grpSpPr>
            <p:grpSp>
              <p:nvGrpSpPr>
                <p:cNvPr id="11" name="Group 10"/>
                <p:cNvGrpSpPr/>
                <p:nvPr/>
              </p:nvGrpSpPr>
              <p:grpSpPr>
                <a:xfrm>
                  <a:off x="9006726" y="3737102"/>
                  <a:ext cx="2450592" cy="2450592"/>
                  <a:chOff x="6772421" y="3487940"/>
                  <a:chExt cx="2450592" cy="2450592"/>
                </a:xfrm>
              </p:grpSpPr>
              <p:pic>
                <p:nvPicPr>
                  <p:cNvPr id="8" name="Google Shape;426;p36"/>
                  <p:cNvPicPr preferRelativeResize="0"/>
                  <p:nvPr/>
                </p:nvPicPr>
                <p:blipFill rotWithShape="1">
                  <a:blip r:embed="rId5">
                    <a:alphaModFix/>
                  </a:blip>
                  <a:srcRect/>
                  <a:stretch/>
                </p:blipFill>
                <p:spPr>
                  <a:xfrm>
                    <a:off x="6772421" y="3487940"/>
                    <a:ext cx="2450592" cy="2450592"/>
                  </a:xfrm>
                  <a:prstGeom prst="rect">
                    <a:avLst/>
                  </a:prstGeom>
                  <a:noFill/>
                  <a:ln>
                    <a:noFill/>
                  </a:ln>
                </p:spPr>
              </p:pic>
              <p:pic>
                <p:nvPicPr>
                  <p:cNvPr id="9" name="Google Shape;409;p34"/>
                  <p:cNvPicPr preferRelativeResize="0"/>
                  <p:nvPr/>
                </p:nvPicPr>
                <p:blipFill rotWithShape="1">
                  <a:blip r:embed="rId6">
                    <a:alphaModFix/>
                  </a:blip>
                  <a:srcRect l="10144" t="51677" r="83088" b="36606"/>
                  <a:stretch/>
                </p:blipFill>
                <p:spPr>
                  <a:xfrm>
                    <a:off x="8439544" y="4606876"/>
                    <a:ext cx="607561" cy="1005150"/>
                  </a:xfrm>
                  <a:prstGeom prst="rect">
                    <a:avLst/>
                  </a:prstGeom>
                  <a:noFill/>
                  <a:ln w="12700">
                    <a:solidFill>
                      <a:schemeClr val="bg1"/>
                    </a:solidFill>
                  </a:ln>
                </p:spPr>
              </p:pic>
            </p:grpSp>
            <p:sp>
              <p:nvSpPr>
                <p:cNvPr id="12" name="Rectangle 11"/>
                <p:cNvSpPr/>
                <p:nvPr/>
              </p:nvSpPr>
              <p:spPr>
                <a:xfrm>
                  <a:off x="9246750" y="4982176"/>
                  <a:ext cx="177552" cy="24253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p:nvCxnSpPr>
              <p:spPr>
                <a:xfrm flipV="1">
                  <a:off x="9424302" y="4856037"/>
                  <a:ext cx="1249546" cy="1063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11148060" y="6016616"/>
                  <a:ext cx="237744" cy="190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10977629" y="5992511"/>
                  <a:ext cx="570878" cy="215444"/>
                </a:xfrm>
                <a:prstGeom prst="rect">
                  <a:avLst/>
                </a:prstGeom>
                <a:noFill/>
              </p:spPr>
              <p:txBody>
                <a:bodyPr wrap="square" rtlCol="0">
                  <a:spAutoFit/>
                </a:bodyPr>
                <a:lstStyle/>
                <a:p>
                  <a:pPr algn="ctr"/>
                  <a:r>
                    <a:rPr lang="en-US" sz="800" dirty="0" smtClean="0">
                      <a:solidFill>
                        <a:schemeClr val="bg1"/>
                      </a:solidFill>
                      <a:latin typeface="Times New Roman" panose="02020603050405020304" pitchFamily="18" charset="0"/>
                      <a:cs typeface="Times New Roman" panose="02020603050405020304" pitchFamily="18" charset="0"/>
                    </a:rPr>
                    <a:t>20µm</a:t>
                  </a:r>
                  <a:endParaRPr lang="en-US" sz="800" dirty="0">
                    <a:solidFill>
                      <a:schemeClr val="bg1"/>
                    </a:solidFill>
                    <a:latin typeface="Times New Roman" panose="02020603050405020304" pitchFamily="18" charset="0"/>
                    <a:cs typeface="Times New Roman" panose="02020603050405020304" pitchFamily="18" charset="0"/>
                  </a:endParaRPr>
                </a:p>
              </p:txBody>
            </p:sp>
            <p:cxnSp>
              <p:nvCxnSpPr>
                <p:cNvPr id="31" name="Straight Connector 30"/>
                <p:cNvCxnSpPr/>
                <p:nvPr/>
              </p:nvCxnSpPr>
              <p:spPr>
                <a:xfrm>
                  <a:off x="9424302" y="5224707"/>
                  <a:ext cx="1249546" cy="63648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10696054" y="4684141"/>
                  <a:ext cx="570878" cy="215444"/>
                </a:xfrm>
                <a:prstGeom prst="rect">
                  <a:avLst/>
                </a:prstGeom>
                <a:noFill/>
              </p:spPr>
              <p:txBody>
                <a:bodyPr wrap="square" rtlCol="0">
                  <a:spAutoFit/>
                </a:bodyPr>
                <a:lstStyle/>
                <a:p>
                  <a:pPr algn="ctr"/>
                  <a:r>
                    <a:rPr lang="en-US" sz="800" dirty="0" smtClean="0">
                      <a:solidFill>
                        <a:schemeClr val="bg1"/>
                      </a:solidFill>
                      <a:latin typeface="Times New Roman" panose="02020603050405020304" pitchFamily="18" charset="0"/>
                      <a:cs typeface="Times New Roman" panose="02020603050405020304" pitchFamily="18" charset="0"/>
                    </a:rPr>
                    <a:t>5x</a:t>
                  </a:r>
                  <a:endParaRPr lang="en-US" sz="800" dirty="0">
                    <a:solidFill>
                      <a:schemeClr val="bg1"/>
                    </a:solidFill>
                    <a:latin typeface="Times New Roman" panose="02020603050405020304" pitchFamily="18" charset="0"/>
                    <a:cs typeface="Times New Roman" panose="02020603050405020304" pitchFamily="18" charset="0"/>
                  </a:endParaRPr>
                </a:p>
              </p:txBody>
            </p:sp>
          </p:grpSp>
          <p:grpSp>
            <p:nvGrpSpPr>
              <p:cNvPr id="76" name="Group 75"/>
              <p:cNvGrpSpPr/>
              <p:nvPr/>
            </p:nvGrpSpPr>
            <p:grpSpPr>
              <a:xfrm>
                <a:off x="545031" y="3349666"/>
                <a:ext cx="2541781" cy="2753252"/>
                <a:chOff x="9006726" y="830812"/>
                <a:chExt cx="2541781" cy="2753252"/>
              </a:xfrm>
            </p:grpSpPr>
            <p:sp>
              <p:nvSpPr>
                <p:cNvPr id="7" name="Rectangle 6"/>
                <p:cNvSpPr/>
                <p:nvPr/>
              </p:nvSpPr>
              <p:spPr>
                <a:xfrm>
                  <a:off x="10001326" y="2968330"/>
                  <a:ext cx="182880" cy="17799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p:cNvCxnSpPr/>
                <p:nvPr/>
              </p:nvCxnSpPr>
              <p:spPr>
                <a:xfrm>
                  <a:off x="11151245" y="3404882"/>
                  <a:ext cx="237744" cy="190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10977629" y="3368620"/>
                  <a:ext cx="570878" cy="215444"/>
                </a:xfrm>
                <a:prstGeom prst="rect">
                  <a:avLst/>
                </a:prstGeom>
                <a:noFill/>
              </p:spPr>
              <p:txBody>
                <a:bodyPr wrap="square" rtlCol="0">
                  <a:spAutoFit/>
                </a:bodyPr>
                <a:lstStyle/>
                <a:p>
                  <a:pPr algn="ctr"/>
                  <a:r>
                    <a:rPr lang="en-US" sz="800" dirty="0" smtClean="0">
                      <a:solidFill>
                        <a:schemeClr val="bg1"/>
                      </a:solidFill>
                      <a:latin typeface="Times New Roman" panose="02020603050405020304" pitchFamily="18" charset="0"/>
                      <a:cs typeface="Times New Roman" panose="02020603050405020304" pitchFamily="18" charset="0"/>
                    </a:rPr>
                    <a:t>20µm</a:t>
                  </a:r>
                  <a:endParaRPr lang="en-US" sz="800" dirty="0">
                    <a:solidFill>
                      <a:schemeClr val="bg1"/>
                    </a:solidFill>
                    <a:latin typeface="Times New Roman" panose="02020603050405020304" pitchFamily="18" charset="0"/>
                    <a:cs typeface="Times New Roman" panose="02020603050405020304" pitchFamily="18" charset="0"/>
                  </a:endParaRPr>
                </a:p>
              </p:txBody>
            </p:sp>
            <p:sp>
              <p:nvSpPr>
                <p:cNvPr id="69" name="TextBox 68"/>
                <p:cNvSpPr txBox="1"/>
                <p:nvPr/>
              </p:nvSpPr>
              <p:spPr>
                <a:xfrm>
                  <a:off x="9880349" y="830813"/>
                  <a:ext cx="885293" cy="276999"/>
                </a:xfrm>
                <a:prstGeom prst="rect">
                  <a:avLst/>
                </a:prstGeom>
                <a:solidFill>
                  <a:srgbClr val="00B050"/>
                </a:solidFill>
              </p:spPr>
              <p:txBody>
                <a:bodyPr wrap="square" rtlCol="0">
                  <a:spAutoFit/>
                </a:bodyPr>
                <a:lstStyle/>
                <a:p>
                  <a:pPr algn="ctr"/>
                  <a:r>
                    <a:rPr lang="en-US" sz="1200" dirty="0" smtClean="0">
                      <a:latin typeface="Times New Roman" panose="02020603050405020304" pitchFamily="18" charset="0"/>
                      <a:cs typeface="Times New Roman" panose="02020603050405020304" pitchFamily="18" charset="0"/>
                    </a:rPr>
                    <a:t>CEN12p</a:t>
                  </a:r>
                  <a:endParaRPr lang="en-US" sz="1200" dirty="0">
                    <a:latin typeface="Times New Roman" panose="02020603050405020304" pitchFamily="18" charset="0"/>
                    <a:cs typeface="Times New Roman" panose="02020603050405020304" pitchFamily="18" charset="0"/>
                  </a:endParaRPr>
                </a:p>
              </p:txBody>
            </p:sp>
            <p:sp>
              <p:nvSpPr>
                <p:cNvPr id="70" name="TextBox 69"/>
                <p:cNvSpPr txBox="1"/>
                <p:nvPr/>
              </p:nvSpPr>
              <p:spPr>
                <a:xfrm>
                  <a:off x="9006726" y="830814"/>
                  <a:ext cx="873623" cy="276999"/>
                </a:xfrm>
                <a:prstGeom prst="rect">
                  <a:avLst/>
                </a:prstGeom>
                <a:solidFill>
                  <a:srgbClr val="FF0000"/>
                </a:solidFill>
              </p:spPr>
              <p:txBody>
                <a:bodyPr wrap="square" rtlCol="0">
                  <a:spAutoFit/>
                </a:bodyPr>
                <a:lstStyle/>
                <a:p>
                  <a:pPr algn="ctr"/>
                  <a:r>
                    <a:rPr lang="en-US" sz="1200" dirty="0" smtClean="0">
                      <a:latin typeface="Times New Roman" panose="02020603050405020304" pitchFamily="18" charset="0"/>
                      <a:cs typeface="Times New Roman" panose="02020603050405020304" pitchFamily="18" charset="0"/>
                    </a:rPr>
                    <a:t>MDM2</a:t>
                  </a:r>
                  <a:endParaRPr lang="en-US" sz="1200" dirty="0">
                    <a:latin typeface="Times New Roman" panose="02020603050405020304" pitchFamily="18" charset="0"/>
                    <a:cs typeface="Times New Roman" panose="02020603050405020304" pitchFamily="18" charset="0"/>
                  </a:endParaRPr>
                </a:p>
              </p:txBody>
            </p:sp>
            <p:sp>
              <p:nvSpPr>
                <p:cNvPr id="71" name="TextBox 70"/>
                <p:cNvSpPr txBox="1"/>
                <p:nvPr/>
              </p:nvSpPr>
              <p:spPr>
                <a:xfrm>
                  <a:off x="10765642" y="830812"/>
                  <a:ext cx="691676" cy="276999"/>
                </a:xfrm>
                <a:prstGeom prst="rect">
                  <a:avLst/>
                </a:prstGeom>
                <a:solidFill>
                  <a:schemeClr val="accent1"/>
                </a:solidFill>
              </p:spPr>
              <p:txBody>
                <a:bodyPr wrap="square" rtlCol="0">
                  <a:spAutoFit/>
                </a:bodyPr>
                <a:lstStyle/>
                <a:p>
                  <a:pPr algn="ctr"/>
                  <a:r>
                    <a:rPr lang="en-US" sz="1200" dirty="0" smtClean="0">
                      <a:latin typeface="Times New Roman" panose="02020603050405020304" pitchFamily="18" charset="0"/>
                      <a:cs typeface="Times New Roman" panose="02020603050405020304" pitchFamily="18" charset="0"/>
                    </a:rPr>
                    <a:t>DAPI</a:t>
                  </a:r>
                  <a:endParaRPr lang="en-US" sz="1200" dirty="0">
                    <a:latin typeface="Times New Roman" panose="02020603050405020304" pitchFamily="18" charset="0"/>
                    <a:cs typeface="Times New Roman" panose="02020603050405020304" pitchFamily="18" charset="0"/>
                  </a:endParaRPr>
                </a:p>
              </p:txBody>
            </p:sp>
          </p:grpSp>
          <p:sp>
            <p:nvSpPr>
              <p:cNvPr id="73" name="TextBox 72"/>
              <p:cNvSpPr txBox="1"/>
              <p:nvPr/>
            </p:nvSpPr>
            <p:spPr>
              <a:xfrm>
                <a:off x="3960435" y="3349668"/>
                <a:ext cx="885293" cy="276999"/>
              </a:xfrm>
              <a:prstGeom prst="rect">
                <a:avLst/>
              </a:prstGeom>
              <a:solidFill>
                <a:srgbClr val="00B050"/>
              </a:solidFill>
            </p:spPr>
            <p:txBody>
              <a:bodyPr wrap="square" rtlCol="0">
                <a:spAutoFit/>
              </a:bodyPr>
              <a:lstStyle/>
              <a:p>
                <a:pPr algn="ctr"/>
                <a:r>
                  <a:rPr lang="en-US" sz="1200" dirty="0" smtClean="0">
                    <a:latin typeface="Times New Roman" panose="02020603050405020304" pitchFamily="18" charset="0"/>
                    <a:cs typeface="Times New Roman" panose="02020603050405020304" pitchFamily="18" charset="0"/>
                  </a:rPr>
                  <a:t>CEN17q</a:t>
                </a:r>
                <a:endParaRPr lang="en-US" sz="1200" dirty="0">
                  <a:latin typeface="Times New Roman" panose="02020603050405020304" pitchFamily="18" charset="0"/>
                  <a:cs typeface="Times New Roman" panose="02020603050405020304" pitchFamily="18" charset="0"/>
                </a:endParaRPr>
              </a:p>
            </p:txBody>
          </p:sp>
          <p:sp>
            <p:nvSpPr>
              <p:cNvPr id="74" name="TextBox 73"/>
              <p:cNvSpPr txBox="1"/>
              <p:nvPr/>
            </p:nvSpPr>
            <p:spPr>
              <a:xfrm>
                <a:off x="3086812" y="3349669"/>
                <a:ext cx="873623" cy="276999"/>
              </a:xfrm>
              <a:prstGeom prst="rect">
                <a:avLst/>
              </a:prstGeom>
              <a:solidFill>
                <a:srgbClr val="FF0000"/>
              </a:solidFill>
            </p:spPr>
            <p:txBody>
              <a:bodyPr wrap="square" rtlCol="0">
                <a:spAutoFit/>
              </a:bodyPr>
              <a:lstStyle/>
              <a:p>
                <a:pPr algn="ctr"/>
                <a:r>
                  <a:rPr lang="en-US" sz="1200" dirty="0" smtClean="0">
                    <a:latin typeface="Times New Roman" panose="02020603050405020304" pitchFamily="18" charset="0"/>
                    <a:cs typeface="Times New Roman" panose="02020603050405020304" pitchFamily="18" charset="0"/>
                  </a:rPr>
                  <a:t>HER2</a:t>
                </a:r>
                <a:endParaRPr lang="en-US" sz="1200" dirty="0">
                  <a:latin typeface="Times New Roman" panose="02020603050405020304" pitchFamily="18" charset="0"/>
                  <a:cs typeface="Times New Roman" panose="02020603050405020304" pitchFamily="18" charset="0"/>
                </a:endParaRPr>
              </a:p>
            </p:txBody>
          </p:sp>
          <p:sp>
            <p:nvSpPr>
              <p:cNvPr id="75" name="TextBox 74"/>
              <p:cNvSpPr txBox="1"/>
              <p:nvPr/>
            </p:nvSpPr>
            <p:spPr>
              <a:xfrm>
                <a:off x="4845728" y="3349667"/>
                <a:ext cx="691676" cy="276999"/>
              </a:xfrm>
              <a:prstGeom prst="rect">
                <a:avLst/>
              </a:prstGeom>
              <a:solidFill>
                <a:schemeClr val="accent1"/>
              </a:solidFill>
            </p:spPr>
            <p:txBody>
              <a:bodyPr wrap="square" rtlCol="0">
                <a:spAutoFit/>
              </a:bodyPr>
              <a:lstStyle/>
              <a:p>
                <a:pPr algn="ctr"/>
                <a:r>
                  <a:rPr lang="en-US" sz="1200" dirty="0" smtClean="0">
                    <a:latin typeface="Times New Roman" panose="02020603050405020304" pitchFamily="18" charset="0"/>
                    <a:cs typeface="Times New Roman" panose="02020603050405020304" pitchFamily="18" charset="0"/>
                  </a:rPr>
                  <a:t>DAPI</a:t>
                </a:r>
                <a:endParaRPr lang="en-US" sz="1200" dirty="0">
                  <a:latin typeface="Times New Roman" panose="02020603050405020304" pitchFamily="18" charset="0"/>
                  <a:cs typeface="Times New Roman" panose="02020603050405020304" pitchFamily="18" charset="0"/>
                </a:endParaRPr>
              </a:p>
            </p:txBody>
          </p:sp>
        </p:grpSp>
        <p:pic>
          <p:nvPicPr>
            <p:cNvPr id="81" name="Picture 80"/>
            <p:cNvPicPr>
              <a:picLocks noChangeAspect="1"/>
            </p:cNvPicPr>
            <p:nvPr/>
          </p:nvPicPr>
          <p:blipFill rotWithShape="1">
            <a:blip r:embed="rId7" cstate="print">
              <a:extLst>
                <a:ext uri="{28A0092B-C50C-407E-A947-70E740481C1C}">
                  <a14:useLocalDpi xmlns:a14="http://schemas.microsoft.com/office/drawing/2010/main" val="0"/>
                </a:ext>
              </a:extLst>
            </a:blip>
            <a:srcRect l="41353" t="75323" r="51599" b="17318"/>
            <a:stretch/>
          </p:blipFill>
          <p:spPr>
            <a:xfrm>
              <a:off x="1808326" y="5143307"/>
              <a:ext cx="875768" cy="914400"/>
            </a:xfrm>
            <a:prstGeom prst="rect">
              <a:avLst/>
            </a:prstGeom>
            <a:ln>
              <a:solidFill>
                <a:schemeClr val="bg1"/>
              </a:solidFill>
            </a:ln>
          </p:spPr>
        </p:pic>
        <p:cxnSp>
          <p:nvCxnSpPr>
            <p:cNvPr id="82" name="Straight Connector 81"/>
            <p:cNvCxnSpPr/>
            <p:nvPr/>
          </p:nvCxnSpPr>
          <p:spPr>
            <a:xfrm flipV="1">
              <a:off x="1503680" y="5164007"/>
              <a:ext cx="282440" cy="88781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1503680" y="6063588"/>
              <a:ext cx="304646" cy="1721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93" name="TextBox 92"/>
          <p:cNvSpPr txBox="1"/>
          <p:nvPr/>
        </p:nvSpPr>
        <p:spPr>
          <a:xfrm>
            <a:off x="1997996" y="4971911"/>
            <a:ext cx="526599" cy="215444"/>
          </a:xfrm>
          <a:prstGeom prst="rect">
            <a:avLst/>
          </a:prstGeom>
          <a:noFill/>
        </p:spPr>
        <p:txBody>
          <a:bodyPr wrap="square" rtlCol="0">
            <a:spAutoFit/>
          </a:bodyPr>
          <a:lstStyle/>
          <a:p>
            <a:pPr algn="ctr"/>
            <a:r>
              <a:rPr lang="en-US" sz="800" dirty="0" smtClean="0">
                <a:solidFill>
                  <a:schemeClr val="bg1"/>
                </a:solidFill>
                <a:latin typeface="Times New Roman" panose="02020603050405020304" pitchFamily="18" charset="0"/>
                <a:cs typeface="Times New Roman" panose="02020603050405020304" pitchFamily="18" charset="0"/>
              </a:rPr>
              <a:t>5x</a:t>
            </a:r>
            <a:endParaRPr lang="en-US" sz="8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1534872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3008</TotalTime>
  <Words>701</Words>
  <Application>Microsoft Office PowerPoint</Application>
  <PresentationFormat>Widescreen</PresentationFormat>
  <Paragraphs>71</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DengXian</vt: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KONG Mei Suen Michelle</dc:creator>
  <cp:lastModifiedBy>KONG Mei Suen Michelle</cp:lastModifiedBy>
  <cp:revision>90</cp:revision>
  <dcterms:created xsi:type="dcterms:W3CDTF">2020-11-13T01:04:20Z</dcterms:created>
  <dcterms:modified xsi:type="dcterms:W3CDTF">2020-11-16T02:48:15Z</dcterms:modified>
</cp:coreProperties>
</file>

<file path=docProps/thumbnail.jpeg>
</file>